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89" r:id="rId2"/>
    <p:sldId id="257" r:id="rId3"/>
    <p:sldId id="292" r:id="rId4"/>
    <p:sldId id="258" r:id="rId5"/>
    <p:sldId id="290" r:id="rId6"/>
    <p:sldId id="291" r:id="rId7"/>
    <p:sldId id="294" r:id="rId8"/>
    <p:sldId id="259" r:id="rId9"/>
    <p:sldId id="260" r:id="rId10"/>
    <p:sldId id="261" r:id="rId11"/>
    <p:sldId id="293" r:id="rId12"/>
    <p:sldId id="295" r:id="rId13"/>
    <p:sldId id="262" r:id="rId14"/>
    <p:sldId id="298" r:id="rId15"/>
    <p:sldId id="263" r:id="rId16"/>
    <p:sldId id="296" r:id="rId17"/>
    <p:sldId id="264" r:id="rId18"/>
    <p:sldId id="297" r:id="rId19"/>
    <p:sldId id="265" r:id="rId20"/>
    <p:sldId id="274" r:id="rId21"/>
    <p:sldId id="266" r:id="rId22"/>
    <p:sldId id="299" r:id="rId23"/>
    <p:sldId id="300" r:id="rId24"/>
    <p:sldId id="301" r:id="rId25"/>
    <p:sldId id="302" r:id="rId26"/>
    <p:sldId id="303" r:id="rId27"/>
    <p:sldId id="268" r:id="rId28"/>
    <p:sldId id="305" r:id="rId29"/>
    <p:sldId id="269" r:id="rId30"/>
    <p:sldId id="270" r:id="rId31"/>
    <p:sldId id="271" r:id="rId32"/>
    <p:sldId id="304" r:id="rId33"/>
    <p:sldId id="273" r:id="rId34"/>
    <p:sldId id="307" r:id="rId35"/>
    <p:sldId id="275" r:id="rId36"/>
    <p:sldId id="276" r:id="rId37"/>
    <p:sldId id="306" r:id="rId38"/>
    <p:sldId id="308" r:id="rId39"/>
    <p:sldId id="277" r:id="rId40"/>
    <p:sldId id="309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313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42AD4B-2F6E-4A2D-B074-CE08CB38039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2FBAD1-1313-4DEA-974E-8DFCA949B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E%D0%BB%D0%BE%D1%82%D1%8B%D0%B5_%D0%B2%D0%BE%D1%80%D0%BE%D1%82%D0%B0_(%D1%81%D1%82%D0%B0%D0%BD%D1%86%D0%B8%D1%8F_%D0%BC%D0%B5%D1%82%D1%80%D0%BE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A%D0%B5%D0%B5%D0%B2%D0%BA%D0%B0" TargetMode="External"/><Relationship Id="rId2" Type="http://schemas.openxmlformats.org/officeDocument/2006/relationships/hyperlink" Target="https://ru.wikipedia.org/wiki/%D0%9C%D0%B0%D1%80%D0%B8%D1%83%D0%BF%D0%BE%D0%BB%D1%8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5%D0%9F%D0%9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3%D1%80%D0%B5%D0%BD%D1%91%D0%B2%D1%81%D0%BA%D0%BE-%D0%9A%D1%80%D0%B0%D1%81%D0%BD%D0%BE%D0%B0%D1%80%D0%BC%D0%B5%D0%B9%D1%81%D0%BA%D0%B0%D1%8F_%D0%BB%D0%B8%D0%BD%D0%B8%D1%8F" TargetMode="External"/><Relationship Id="rId2" Type="http://schemas.openxmlformats.org/officeDocument/2006/relationships/hyperlink" Target="https://ru.wikipedia.org/wiki/%D0%A1%D0%B2%D1%8F%D1%82%D0%BE%D1%88%D0%B8%D0%BD%D1%81%D0%BA%D0%BE-%D0%91%D1%80%D0%BE%D0%B2%D0%B0%D1%80%D1%81%D0%BA%D0%B0%D1%8F_%D0%BB%D0%B8%D0%BD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1%8B%D1%80%D0%B5%D1%86%D0%BA%D0%BE-%D0%9F%D0%B5%D1%87%D0%B5%D1%80%D1%81%D0%BA%D0%B0%D1%8F_%D0%BB%D0%B8%D0%BD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 путешествие в Украине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7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536" y="2164080"/>
            <a:ext cx="6589264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56263" cy="1066800"/>
          </a:xfrm>
        </p:spPr>
        <p:txBody>
          <a:bodyPr/>
          <a:lstStyle/>
          <a:p>
            <a:pPr algn="l"/>
            <a:r>
              <a:rPr lang="mn-MN" sz="2800" dirty="0" smtClean="0"/>
              <a:t>С</a:t>
            </a:r>
            <a:r>
              <a:rPr lang="ru-RU" sz="2800" dirty="0" err="1" smtClean="0"/>
              <a:t>танция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ru-RU" sz="2800" dirty="0">
                <a:hlinkClick r:id="rId3" tooltip="Золотые ворота (станция метро)"/>
              </a:rPr>
              <a:t>Золотые </a:t>
            </a:r>
            <a:r>
              <a:rPr lang="ru-RU" sz="2800" dirty="0" smtClean="0">
                <a:hlinkClick r:id="rId3" tooltip="Золотые ворота (станция метро)"/>
              </a:rPr>
              <a:t>ворота</a:t>
            </a:r>
            <a:r>
              <a:rPr lang="ru-RU" sz="2800" dirty="0" smtClean="0"/>
              <a:t>» </a:t>
            </a:r>
            <a:r>
              <a:rPr lang="mn-MN" sz="2800" dirty="0" smtClean="0"/>
              <a:t>одна </a:t>
            </a:r>
            <a:r>
              <a:rPr lang="ru-RU" sz="2800" dirty="0" smtClean="0"/>
              <a:t>из </a:t>
            </a:r>
            <a:r>
              <a:rPr lang="ru-RU" sz="2800" dirty="0"/>
              <a:t>22 самых красивых станций метрополитена Европы</a:t>
            </a:r>
            <a:br>
              <a:rPr lang="ru-RU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524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443956"/>
            <a:ext cx="7315200" cy="38044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32994"/>
            <a:ext cx="8229600" cy="1395806"/>
          </a:xfrm>
        </p:spPr>
        <p:txBody>
          <a:bodyPr/>
          <a:lstStyle/>
          <a:p>
            <a:pPr algn="l"/>
            <a:r>
              <a:rPr lang="mn-MN" sz="2400" dirty="0" smtClean="0"/>
              <a:t>НАУ</a:t>
            </a:r>
            <a:r>
              <a:rPr lang="ru-RU" sz="2400" dirty="0" smtClean="0"/>
              <a:t> </a:t>
            </a:r>
            <a:r>
              <a:rPr lang="ru-RU" sz="2400" dirty="0"/>
              <a:t>- авиационный вуз в Киеве. От 2010 самоуправляемый исследовательский национальный университет. В НАУ учится более 50 тысяч студентов из 49 стран </a:t>
            </a:r>
            <a:r>
              <a:rPr lang="ru-RU" sz="2400" dirty="0" smtClean="0"/>
              <a:t>мира</a:t>
            </a:r>
            <a:r>
              <a:rPr lang="mn-MN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401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133600"/>
            <a:ext cx="7355802" cy="4389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800" dirty="0" smtClean="0"/>
              <a:t>В музее НАУ- Монголские студенты </a:t>
            </a:r>
            <a:r>
              <a:rPr lang="en-US" sz="2800" dirty="0" smtClean="0"/>
              <a:t>/2014.10.18/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351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Доне́цк</a:t>
            </a:r>
            <a:r>
              <a:rPr lang="ru-RU" dirty="0" smtClean="0"/>
              <a:t>— </a:t>
            </a:r>
            <a:r>
              <a:rPr lang="ru-RU" dirty="0"/>
              <a:t>город на востоке Украины на </a:t>
            </a:r>
            <a:r>
              <a:rPr lang="ru-RU" dirty="0" smtClean="0"/>
              <a:t>реке</a:t>
            </a:r>
            <a:r>
              <a:rPr lang="mn-MN" dirty="0" smtClean="0"/>
              <a:t> </a:t>
            </a:r>
            <a:r>
              <a:rPr lang="ru-RU" dirty="0" err="1" smtClean="0"/>
              <a:t>Кальмиус</a:t>
            </a:r>
            <a:r>
              <a:rPr lang="ru-RU" dirty="0"/>
              <a:t>, административный центр Донецкой области, с апреля 2014 де-факто контролируется Донецкой Народной </a:t>
            </a:r>
            <a:r>
              <a:rPr lang="ru-RU" dirty="0" smtClean="0"/>
              <a:t>Республикой</a:t>
            </a:r>
            <a:r>
              <a:rPr lang="mn-MN" dirty="0" smtClean="0"/>
              <a:t> </a:t>
            </a:r>
            <a:r>
              <a:rPr lang="ru-RU" dirty="0" smtClean="0"/>
              <a:t>(ДНР</a:t>
            </a:r>
            <a:r>
              <a:rPr lang="ru-RU" dirty="0"/>
              <a:t>), рассматривающей его в качестве собственной столицы. Пятый город Украины по количеству населения. Численность наличного населения </a:t>
            </a:r>
            <a:r>
              <a:rPr lang="ru-RU" dirty="0" err="1"/>
              <a:t>го́рода</a:t>
            </a:r>
            <a:r>
              <a:rPr lang="ru-RU" dirty="0"/>
              <a:t> на 1 января 2014 года составила 949 825 </a:t>
            </a:r>
            <a:r>
              <a:rPr lang="ru-RU" dirty="0" smtClean="0"/>
              <a:t>человек. 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О Городе Донецке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178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619" y="2286001"/>
            <a:ext cx="3954781" cy="35952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Герб и флаг Донецка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45" y="2348345"/>
            <a:ext cx="3595255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6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94385"/>
            <a:ext cx="7745505" cy="3877815"/>
          </a:xfrm>
        </p:spPr>
        <p:txBody>
          <a:bodyPr>
            <a:normAutofit/>
          </a:bodyPr>
          <a:lstStyle/>
          <a:p>
            <a:r>
              <a:rPr lang="ru-RU" dirty="0"/>
              <a:t>Всего в Донецке </a:t>
            </a:r>
            <a:r>
              <a:rPr lang="mn-MN" dirty="0" smtClean="0"/>
              <a:t>5 </a:t>
            </a:r>
            <a:r>
              <a:rPr lang="ru-RU" dirty="0" smtClean="0"/>
              <a:t>государственных</a:t>
            </a:r>
            <a:r>
              <a:rPr lang="ru-RU" dirty="0"/>
              <a:t> университетов, 11 институтов, 3 академии, в том числе Донецкая государственная музыкальная академия, 14 техникумов, а также 5 частных университетов, 6 колледжей. 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Образование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772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209800"/>
            <a:ext cx="6309360" cy="4389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4337" y="570156"/>
            <a:ext cx="7756263" cy="1054250"/>
          </a:xfrm>
        </p:spPr>
        <p:txBody>
          <a:bodyPr/>
          <a:lstStyle/>
          <a:p>
            <a:pPr algn="l"/>
            <a:r>
              <a:rPr lang="mn-MN" sz="2400" dirty="0" smtClean="0"/>
              <a:t>Одно из с</a:t>
            </a:r>
            <a:r>
              <a:rPr lang="ru-RU" sz="2400" dirty="0" err="1" smtClean="0"/>
              <a:t>тарейши</a:t>
            </a:r>
            <a:r>
              <a:rPr lang="mn-MN" sz="2400" dirty="0"/>
              <a:t>х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 smtClean="0"/>
              <a:t>крупнейши</a:t>
            </a:r>
            <a:r>
              <a:rPr lang="mn-MN" sz="2400" dirty="0"/>
              <a:t>х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учебн</a:t>
            </a:r>
            <a:r>
              <a:rPr lang="mn-MN" sz="2400" dirty="0" smtClean="0"/>
              <a:t>ых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заведени</a:t>
            </a:r>
            <a:r>
              <a:rPr lang="mn-MN" sz="2400" dirty="0" smtClean="0"/>
              <a:t>й</a:t>
            </a:r>
            <a:r>
              <a:rPr lang="ru-RU" sz="2400" dirty="0" smtClean="0"/>
              <a:t>—</a:t>
            </a:r>
            <a:r>
              <a:rPr lang="ru-RU" sz="2400" dirty="0"/>
              <a:t> Донецкий национальный технический университет (1921</a:t>
            </a:r>
            <a:r>
              <a:rPr lang="ru-RU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326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Донецк </a:t>
            </a:r>
            <a:r>
              <a:rPr lang="ru-RU" dirty="0"/>
              <a:t>занимает 2-е место в области по объёмам промышленного производства (после </a:t>
            </a:r>
            <a:r>
              <a:rPr lang="ru-RU" dirty="0">
                <a:hlinkClick r:id="rId2" tooltip="Мариуполь"/>
              </a:rPr>
              <a:t>Мариуполя</a:t>
            </a:r>
            <a:r>
              <a:rPr lang="ru-RU" dirty="0"/>
              <a:t>) и 1-е место по темпам роста. На территории города расположена одна из крупнейших по объёмам инвестиций свободных экономических зон («СЭЗ») Украины — СЭЗ «Донецк». Вместе с городом </a:t>
            </a:r>
            <a:r>
              <a:rPr lang="ru-RU" dirty="0">
                <a:hlinkClick r:id="rId3" tooltip="Макеевка"/>
              </a:rPr>
              <a:t>Макеевка</a:t>
            </a:r>
            <a:r>
              <a:rPr lang="ru-RU" dirty="0"/>
              <a:t> — являлся крупнейшим промышленным узлом Украины</a:t>
            </a:r>
            <a:r>
              <a:rPr lang="ru-RU" dirty="0" smtClean="0"/>
              <a:t>.</a:t>
            </a:r>
            <a:r>
              <a:rPr lang="ru-RU" dirty="0"/>
              <a:t>  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137" y="762000"/>
            <a:ext cx="7756263" cy="685800"/>
          </a:xfrm>
        </p:spPr>
        <p:txBody>
          <a:bodyPr/>
          <a:lstStyle/>
          <a:p>
            <a:r>
              <a:rPr lang="mn-MN" sz="4400" dirty="0" smtClean="0"/>
              <a:t/>
            </a:r>
            <a:br>
              <a:rPr lang="mn-MN" sz="4400" dirty="0" smtClean="0"/>
            </a:br>
            <a:r>
              <a:rPr lang="ru-RU" sz="4400" dirty="0" smtClean="0"/>
              <a:t>Промышленность </a:t>
            </a:r>
            <a:r>
              <a:rPr lang="mn-MN" sz="4400" dirty="0" smtClean="0"/>
              <a:t>города</a:t>
            </a:r>
            <a:r>
              <a:rPr lang="ru-RU" sz="4400" dirty="0"/>
              <a:t/>
            </a:r>
            <a:br>
              <a:rPr lang="ru-RU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9589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68763"/>
          </a:xfrm>
        </p:spPr>
        <p:txBody>
          <a:bodyPr>
            <a:normAutofit/>
          </a:bodyPr>
          <a:lstStyle/>
          <a:p>
            <a:r>
              <a:rPr lang="ru-RU" sz="2000" dirty="0"/>
              <a:t>В промышленности представлены практически все отрасли народного хозяйства, однако, удельный вес металлургии (как чёрной, так и цветной), угольной, химической (в том числе коксохимической) промышленности и тяжёлого машиностроения наиболее высок.</a:t>
            </a:r>
          </a:p>
          <a:p>
            <a:endParaRPr lang="mn-MN" sz="2000" dirty="0" smtClean="0"/>
          </a:p>
          <a:p>
            <a:r>
              <a:rPr lang="ru-RU" sz="2000" dirty="0" smtClean="0"/>
              <a:t>Экономический </a:t>
            </a:r>
            <a:r>
              <a:rPr lang="ru-RU" sz="2000" dirty="0"/>
              <a:t>потенциал города</a:t>
            </a:r>
            <a:r>
              <a:rPr lang="mn-MN" sz="2000" dirty="0"/>
              <a:t> Донецка</a:t>
            </a:r>
            <a:r>
              <a:rPr lang="ru-RU" sz="2000" dirty="0"/>
              <a:t> представляют 193 промышленных предприятия, 357 предприятий осуществляющих внешнеэкономическую деятельность, 383 строительные организации, 1550 объектов бытового обслуживания, более 13 тысяч предприятий малого и среднего бизнеса.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220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1" y="2133600"/>
            <a:ext cx="6556548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0156"/>
            <a:ext cx="7543800" cy="1054250"/>
          </a:xfrm>
        </p:spPr>
        <p:txBody>
          <a:bodyPr/>
          <a:lstStyle/>
          <a:p>
            <a:pPr algn="l"/>
            <a:r>
              <a:rPr lang="ru-RU" sz="2400" b="1" dirty="0"/>
              <a:t>Донецкий металлургический завод</a:t>
            </a:r>
            <a:r>
              <a:rPr lang="ru-RU" sz="2400" dirty="0"/>
              <a:t> </a:t>
            </a:r>
            <a:r>
              <a:rPr lang="mn-MN" sz="2400" dirty="0"/>
              <a:t>-</a:t>
            </a:r>
            <a:r>
              <a:rPr lang="ru-RU" sz="2400" dirty="0" smtClean="0"/>
              <a:t>градообразующее </a:t>
            </a:r>
            <a:r>
              <a:rPr lang="ru-RU" sz="2400" dirty="0"/>
              <a:t>предприятие </a:t>
            </a:r>
            <a:r>
              <a:rPr lang="ru-RU" sz="2400" dirty="0" smtClean="0"/>
              <a:t>Донецка.</a:t>
            </a:r>
            <a:r>
              <a:rPr lang="mn-MN" sz="2400" dirty="0"/>
              <a:t> </a:t>
            </a:r>
            <a:r>
              <a:rPr lang="ru-RU" sz="2400" dirty="0" smtClean="0"/>
              <a:t>Предприятие</a:t>
            </a:r>
            <a:r>
              <a:rPr lang="ru-RU" sz="2400" dirty="0"/>
              <a:t> чёрной металлургии.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584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0005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Ки́ев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 smtClean="0"/>
              <a:t>столица</a:t>
            </a:r>
            <a:r>
              <a:rPr lang="mn-MN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крупнейший город Украины, Город-Герой. Расположен на реке Днепр; является центром Киевской агломерации. </a:t>
            </a:r>
            <a:endParaRPr lang="mn-MN" dirty="0" smtClean="0"/>
          </a:p>
          <a:p>
            <a:r>
              <a:rPr lang="ru-RU" dirty="0" smtClean="0"/>
              <a:t>Киев</a:t>
            </a:r>
            <a:r>
              <a:rPr lang="ru-RU" dirty="0"/>
              <a:t> — отдельная административно-территориальная единица Украины, культурный, политический, социально-экономический, транспортный, научный и правительственный центр </a:t>
            </a:r>
            <a:r>
              <a:rPr lang="ru-RU" dirty="0" smtClean="0"/>
              <a:t>страны</a:t>
            </a:r>
            <a:r>
              <a:rPr lang="mn-MN" dirty="0"/>
              <a:t>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Столица Киев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957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77145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Донецк — крупный спортивный центр, имеет высокоразвитую спортивную инфраструктуру. Представители города являются лидерами в таких видах спорта как футбол, хоккей, бокс, баскетбол, легкая атлетика, теннис. В городе проходили чемпионаты СССР по теннису, лёгкой атлетике, боксу. Также в Донецке проводились крупные международные соревнования: матчевые встречи Кубка Дэвиса, Лиги Чемпионов УЕФА. Донецк являлся одним из четырёх городов Украины, принимавших Чемпионат Европы по футболу 2012.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Спорт в Донецке</a:t>
            </a:r>
          </a:p>
        </p:txBody>
      </p:sp>
    </p:spTree>
    <p:extLst>
      <p:ext uri="{BB962C8B-B14F-4D97-AF65-F5344CB8AC3E}">
        <p14:creationId xmlns:p14="http://schemas.microsoft.com/office/powerpoint/2010/main" xmlns="" val="21299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«Донбасс Арена</a:t>
            </a:r>
            <a:r>
              <a:rPr lang="ru-RU" b="1" dirty="0" smtClean="0"/>
              <a:t>»</a:t>
            </a:r>
            <a:r>
              <a:rPr lang="ru-RU" dirty="0" smtClean="0"/>
              <a:t>— </a:t>
            </a:r>
            <a:r>
              <a:rPr lang="ru-RU" dirty="0"/>
              <a:t>футбольный стадион в Донецке, построенный в 2009 году, рассчитан на 52 667 зрителей. Арена является второй по вместимости на территории Украины и четвёртой в СНГ, после «Лужников», НСК «</a:t>
            </a:r>
            <a:r>
              <a:rPr lang="ru-RU" dirty="0" smtClean="0"/>
              <a:t>Олимпийский»</a:t>
            </a:r>
            <a:r>
              <a:rPr lang="mn-MN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«</a:t>
            </a:r>
            <a:r>
              <a:rPr lang="ru-RU" dirty="0" err="1"/>
              <a:t>Раздана</a:t>
            </a:r>
            <a:r>
              <a:rPr lang="ru-RU" dirty="0"/>
              <a:t>». Домашний стадион футбольного клуба «Шахтёр». Находится в парке имени Ленинского комсомола.</a:t>
            </a:r>
            <a:endParaRPr lang="en-US" dirty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«Донбасс </a:t>
            </a:r>
            <a:r>
              <a:rPr lang="ru-RU" sz="4400" dirty="0"/>
              <a:t>Арена»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1167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33400"/>
            <a:ext cx="7467600" cy="5791200"/>
          </a:xfrm>
        </p:spPr>
      </p:pic>
    </p:spTree>
    <p:extLst>
      <p:ext uri="{BB962C8B-B14F-4D97-AF65-F5344CB8AC3E}">
        <p14:creationId xmlns:p14="http://schemas.microsoft.com/office/powerpoint/2010/main" xmlns="" val="32041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09600"/>
            <a:ext cx="7772399" cy="5516563"/>
          </a:xfrm>
        </p:spPr>
      </p:pic>
    </p:spTree>
    <p:extLst>
      <p:ext uri="{BB962C8B-B14F-4D97-AF65-F5344CB8AC3E}">
        <p14:creationId xmlns:p14="http://schemas.microsoft.com/office/powerpoint/2010/main" xmlns="" val="673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685800"/>
            <a:ext cx="7239000" cy="5562600"/>
          </a:xfrm>
        </p:spPr>
      </p:pic>
    </p:spTree>
    <p:extLst>
      <p:ext uri="{BB962C8B-B14F-4D97-AF65-F5344CB8AC3E}">
        <p14:creationId xmlns:p14="http://schemas.microsoft.com/office/powerpoint/2010/main" xmlns="" val="2452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1" y="381000"/>
            <a:ext cx="4495800" cy="6096000"/>
          </a:xfrm>
        </p:spPr>
      </p:pic>
    </p:spTree>
    <p:extLst>
      <p:ext uri="{BB962C8B-B14F-4D97-AF65-F5344CB8AC3E}">
        <p14:creationId xmlns:p14="http://schemas.microsoft.com/office/powerpoint/2010/main" xmlns="" val="2850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092" y="2133600"/>
            <a:ext cx="5481108" cy="4267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С новым годом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35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Ха́рьков</a:t>
            </a:r>
            <a:r>
              <a:rPr lang="ru-RU" dirty="0" smtClean="0"/>
              <a:t> </a:t>
            </a:r>
            <a:r>
              <a:rPr lang="ru-RU" dirty="0"/>
              <a:t>— крупнейший город в восточной части Украины, административный центр Харьковской области. Второй по численности населения город </a:t>
            </a:r>
            <a:r>
              <a:rPr lang="ru-RU" dirty="0" smtClean="0"/>
              <a:t>Украины.</a:t>
            </a:r>
            <a:r>
              <a:rPr lang="mn-MN" dirty="0" smtClean="0"/>
              <a:t> </a:t>
            </a:r>
            <a:r>
              <a:rPr lang="ru-RU" dirty="0" smtClean="0"/>
              <a:t>Был </a:t>
            </a:r>
            <a:r>
              <a:rPr lang="ru-RU" dirty="0"/>
              <a:t>крупнейшим центром </a:t>
            </a:r>
            <a:r>
              <a:rPr lang="ru-RU" dirty="0" err="1"/>
              <a:t>танко</a:t>
            </a:r>
            <a:r>
              <a:rPr lang="ru-RU" dirty="0"/>
              <a:t>-, </a:t>
            </a:r>
            <a:r>
              <a:rPr lang="ru-RU" dirty="0" err="1"/>
              <a:t>тракторо</a:t>
            </a:r>
            <a:r>
              <a:rPr lang="ru-RU" dirty="0"/>
              <a:t>-,</a:t>
            </a:r>
            <a:r>
              <a:rPr lang="ru-RU" dirty="0" err="1" smtClean="0"/>
              <a:t>турбиностроения</a:t>
            </a:r>
            <a:r>
              <a:rPr lang="ru-RU" dirty="0"/>
              <a:t> и третьим по величине индустриальным, научным и транспортным </a:t>
            </a:r>
            <a:r>
              <a:rPr lang="ru-RU" dirty="0" smtClean="0"/>
              <a:t>центром</a:t>
            </a:r>
            <a:r>
              <a:rPr lang="ru-RU" dirty="0"/>
              <a:t> СССР </a:t>
            </a:r>
            <a:r>
              <a:rPr lang="ru-RU" dirty="0" smtClean="0"/>
              <a:t>после</a:t>
            </a:r>
            <a:r>
              <a:rPr lang="mn-MN" dirty="0" smtClean="0"/>
              <a:t> </a:t>
            </a:r>
            <a:r>
              <a:rPr lang="ru-RU" dirty="0" smtClean="0"/>
              <a:t>Москвы</a:t>
            </a:r>
            <a:r>
              <a:rPr lang="mn-MN" dirty="0" smtClean="0"/>
              <a:t> </a:t>
            </a:r>
            <a:r>
              <a:rPr lang="ru-RU" dirty="0" smtClean="0"/>
              <a:t>и</a:t>
            </a:r>
            <a:r>
              <a:rPr lang="ru-RU" dirty="0"/>
              <a:t> Ленинграда.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Город Харьков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9290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440" y="2590800"/>
            <a:ext cx="3249727" cy="2971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Герб и флаг Харькова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90800"/>
            <a:ext cx="3962400" cy="35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43433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Несмотря на потерю столичного статуса три четверти века назад, Харьков, по мнению многих наблюдателей, имеет реальные перспективы вернуть себе статус </a:t>
            </a:r>
            <a:r>
              <a:rPr lang="ru-RU" dirty="0" smtClean="0"/>
              <a:t>столицы. </a:t>
            </a:r>
            <a:r>
              <a:rPr lang="ru-RU" dirty="0"/>
              <a:t>Фактически Харьков имел столичный статус до самой </a:t>
            </a:r>
            <a:r>
              <a:rPr lang="ru-RU" dirty="0"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dirty="0"/>
              <a:t>. После 1934 года в городе продолжали находиться многие важные министерства (наркоматы) и </a:t>
            </a:r>
            <a:r>
              <a:rPr lang="ru-RU" dirty="0" err="1"/>
              <a:t>общеукраинские</a:t>
            </a:r>
            <a:r>
              <a:rPr lang="ru-RU" dirty="0"/>
              <a:t> </a:t>
            </a:r>
            <a:r>
              <a:rPr lang="ru-RU" dirty="0" smtClean="0"/>
              <a:t>ведомства.</a:t>
            </a:r>
            <a:endParaRPr lang="ru-RU" dirty="0"/>
          </a:p>
          <a:p>
            <a:r>
              <a:rPr lang="ru-RU" dirty="0"/>
              <a:t>В период Великой Отечественной войны, во время </a:t>
            </a:r>
            <a:r>
              <a:rPr lang="ru-RU" dirty="0" smtClean="0"/>
              <a:t>второго </a:t>
            </a:r>
            <a:r>
              <a:rPr lang="ru-RU" dirty="0"/>
              <a:t>освобождения Харькова с 16 февраля 1943 года Харьков временно, до освобождения Киева, получает статус столицы Украинской ССР. С этого момента в Харьков начинают прибывать партийные и советские органы УССР. Харьков фактически становится столицей республики с началом работы ЦК Компартии Украины и Совнаркома УССР. 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Столичные амбиции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447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362200"/>
            <a:ext cx="2960370" cy="320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Герб и флаг Киева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62200"/>
            <a:ext cx="328766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7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057401"/>
            <a:ext cx="7745505" cy="4068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>ГП Харьковский завод транспортного машиностроения имени В. А. Малышева. Основан в 1895 </a:t>
            </a:r>
            <a:r>
              <a:rPr lang="ru-RU" dirty="0" smtClean="0"/>
              <a:t>году</a:t>
            </a:r>
            <a:r>
              <a:rPr lang="ru-RU" dirty="0"/>
              <a:t> Русским Паровозостроительным и Механическим акционерным обществом как «Харьковский паровозостроительный завод» (</a:t>
            </a:r>
            <a:r>
              <a:rPr lang="ru-RU" dirty="0">
                <a:hlinkClick r:id="rId2" tooltip="ХПЗ"/>
              </a:rPr>
              <a:t>ХПЗ</a:t>
            </a:r>
            <a:r>
              <a:rPr lang="ru-RU" dirty="0"/>
              <a:t>) для производства </a:t>
            </a:r>
            <a:r>
              <a:rPr lang="ru-RU" dirty="0" smtClean="0"/>
              <a:t>паровозов</a:t>
            </a:r>
            <a:r>
              <a:rPr lang="mn-MN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различных запчастей к ним. В настоящее время — предприятие транспортного и энергетического машиностроения, работающее в следующих направлениях: гусеничная специальная и транспортная техника; колёсная специальная и транспортная техника; двигатели внутреннего сгорания; продукция производственного назначения; товары бытового назначения.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Крупнейшие </a:t>
            </a:r>
            <a:r>
              <a:rPr lang="ru-RU" sz="4400" dirty="0" smtClean="0"/>
              <a:t>предприятия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027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/>
              <a:t>настоящее время в Харькове готовят специалистов 69 вузов различных форм собственности и уровней аккредитации, среди которых 17 университетов и 9 академий. ХАИ (авиационный) — является образовательным брендом с мировым именем, его аббревиатура в расшифровке не нуждается. Специализации вузов самые различные: от технических — до аграрных, от военных — до творческих, от медицинских — до экономических. В вузах Харькова обучается более 200 тысяч </a:t>
            </a:r>
            <a:r>
              <a:rPr lang="ru-RU" dirty="0" smtClean="0"/>
              <a:t>студентов, </a:t>
            </a:r>
            <a:r>
              <a:rPr lang="ru-RU" dirty="0"/>
              <a:t>в том числе около 12 тысяч — иностранных.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/>
            </a:r>
            <a:br>
              <a:rPr lang="mn-MN" sz="4400" dirty="0" smtClean="0"/>
            </a:br>
            <a:r>
              <a:rPr lang="ru-RU" sz="4400" dirty="0" smtClean="0"/>
              <a:t>Харьков</a:t>
            </a:r>
            <a:r>
              <a:rPr lang="mn-MN" sz="4400" dirty="0" smtClean="0"/>
              <a:t>-</a:t>
            </a:r>
            <a:r>
              <a:rPr lang="ru-RU" sz="4400" dirty="0" smtClean="0"/>
              <a:t> </a:t>
            </a:r>
            <a:r>
              <a:rPr lang="mn-MN" sz="4400" dirty="0"/>
              <a:t>г</a:t>
            </a:r>
            <a:r>
              <a:rPr lang="mn-MN" sz="4400" dirty="0" smtClean="0"/>
              <a:t>ород студентов</a:t>
            </a:r>
            <a:r>
              <a:rPr lang="ru-RU" sz="4400" dirty="0"/>
              <a:t/>
            </a:r>
            <a:br>
              <a:rPr lang="ru-RU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525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209800"/>
            <a:ext cx="4800600" cy="4191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81000"/>
            <a:ext cx="7998310" cy="1243406"/>
          </a:xfrm>
        </p:spPr>
        <p:txBody>
          <a:bodyPr/>
          <a:lstStyle/>
          <a:p>
            <a:pPr algn="l"/>
            <a:r>
              <a:rPr lang="ru-RU" sz="2000" b="1" dirty="0"/>
              <a:t>Харьковская государственная научная библиотека имени Владимира Короленко</a:t>
            </a:r>
            <a:r>
              <a:rPr lang="ru-RU" sz="2000" dirty="0"/>
              <a:t>— вторая крупнейшая (более 7 млн единиц хранения</a:t>
            </a:r>
            <a:r>
              <a:rPr lang="ru-RU" sz="2000" dirty="0" smtClean="0"/>
              <a:t>) </a:t>
            </a:r>
            <a:r>
              <a:rPr lang="ru-RU" sz="2000" dirty="0"/>
              <a:t>одна из старейших библиотек Украины. К услугам читателей 12 читальных залов на 524 места.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43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Кировогра́д</a:t>
            </a:r>
            <a:r>
              <a:rPr lang="ru-RU" dirty="0" smtClean="0"/>
              <a:t>—</a:t>
            </a:r>
            <a:r>
              <a:rPr lang="ru-RU" dirty="0"/>
              <a:t> город в центре Украины</a:t>
            </a:r>
            <a:r>
              <a:rPr lang="ru-RU" dirty="0" smtClean="0"/>
              <a:t>,</a:t>
            </a:r>
            <a:r>
              <a:rPr lang="mn-MN" dirty="0" smtClean="0"/>
              <a:t> </a:t>
            </a:r>
            <a:r>
              <a:rPr lang="ru-RU" dirty="0" smtClean="0"/>
              <a:t>административный</a:t>
            </a:r>
            <a:r>
              <a:rPr lang="ru-RU" dirty="0"/>
              <a:t> центр Кировоградской области и Кировоградского района ; промышленный и культурный центр; узел автодорог, железнодорожная станция на линии Знаменка — Помошная, аэропорт.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Город Кировоград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1467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067" y="2514600"/>
            <a:ext cx="2963333" cy="2438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Герб и флаг Кировограда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96275"/>
            <a:ext cx="3505200" cy="35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8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 1939 году город стал центром Кировоградской </a:t>
            </a:r>
            <a:r>
              <a:rPr lang="ru-RU" dirty="0" err="1" smtClean="0"/>
              <a:t>област</a:t>
            </a:r>
            <a:r>
              <a:rPr lang="mn-MN" dirty="0" smtClean="0"/>
              <a:t>и</a:t>
            </a:r>
            <a:r>
              <a:rPr lang="ru-RU" dirty="0" smtClean="0"/>
              <a:t>. </a:t>
            </a:r>
            <a:r>
              <a:rPr lang="ru-RU" dirty="0"/>
              <a:t>Сейчас промышленный комплекс 250-тысячного Кировограда насчитывает около 70 </a:t>
            </a:r>
            <a:r>
              <a:rPr lang="ru-RU" dirty="0" smtClean="0"/>
              <a:t>предприятий, </a:t>
            </a:r>
            <a:r>
              <a:rPr lang="ru-RU" dirty="0"/>
              <a:t>город имеет развитую социальную инфраструктуру, многочисленные учреждения образования и культуры.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Промышлен</a:t>
            </a:r>
            <a:r>
              <a:rPr lang="mn-MN" sz="4400" dirty="0" smtClean="0"/>
              <a:t>ность города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243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Кировоградская Лётная Академия Национального Авиационного </a:t>
            </a:r>
            <a:r>
              <a:rPr lang="ru-RU" b="1" dirty="0" smtClean="0"/>
              <a:t>Университет</a:t>
            </a:r>
            <a:r>
              <a:rPr lang="mn-MN" b="1" dirty="0" smtClean="0"/>
              <a:t>а </a:t>
            </a:r>
            <a:r>
              <a:rPr lang="ru-RU" dirty="0" smtClean="0"/>
              <a:t>(КЛА НАУ)) —</a:t>
            </a:r>
            <a:r>
              <a:rPr lang="mn-MN" dirty="0" smtClean="0"/>
              <a:t>одно из крупнейщих</a:t>
            </a:r>
            <a:r>
              <a:rPr lang="ru-RU" dirty="0" smtClean="0"/>
              <a:t> </a:t>
            </a:r>
            <a:r>
              <a:rPr lang="ru-RU" dirty="0" err="1" smtClean="0"/>
              <a:t>высш</a:t>
            </a:r>
            <a:r>
              <a:rPr lang="mn-MN" dirty="0" smtClean="0"/>
              <a:t>ых</a:t>
            </a:r>
            <a:r>
              <a:rPr lang="ru-RU" dirty="0" smtClean="0"/>
              <a:t> </a:t>
            </a:r>
            <a:r>
              <a:rPr lang="ru-RU" dirty="0" err="1" smtClean="0"/>
              <a:t>учебн</a:t>
            </a:r>
            <a:r>
              <a:rPr lang="mn-MN" dirty="0" smtClean="0"/>
              <a:t>ых</a:t>
            </a:r>
            <a:r>
              <a:rPr lang="ru-RU" dirty="0" smtClean="0"/>
              <a:t> </a:t>
            </a:r>
            <a:r>
              <a:rPr lang="ru-RU" dirty="0" err="1" smtClean="0"/>
              <a:t>заведени</a:t>
            </a:r>
            <a:r>
              <a:rPr lang="mn-MN" dirty="0"/>
              <a:t>й</a:t>
            </a:r>
            <a:r>
              <a:rPr lang="ru-RU" dirty="0" smtClean="0"/>
              <a:t>, </a:t>
            </a:r>
            <a:r>
              <a:rPr lang="ru-RU" dirty="0"/>
              <a:t>четвёртого уровня аккредитации, ведущее учебное заведение по подготовке авиационных кадров на Украине. Расположена в </a:t>
            </a:r>
            <a:r>
              <a:rPr lang="ru-RU" dirty="0" err="1" smtClean="0"/>
              <a:t>г.Кировоград</a:t>
            </a:r>
            <a:r>
              <a:rPr lang="ru-RU" dirty="0" smtClean="0"/>
              <a:t> </a:t>
            </a:r>
            <a:r>
              <a:rPr lang="ru-RU" dirty="0"/>
              <a:t>существует с 1951 года.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Высшые</a:t>
            </a:r>
            <a:r>
              <a:rPr lang="mn-MN" dirty="0" smtClean="0"/>
              <a:t> </a:t>
            </a:r>
            <a:r>
              <a:rPr lang="mn-MN" sz="4400" dirty="0" smtClean="0"/>
              <a:t>образования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4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209800"/>
            <a:ext cx="6324600" cy="4267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 НАУ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9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1" y="2247900"/>
            <a:ext cx="6172199" cy="4076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000" dirty="0" smtClean="0"/>
              <a:t>Дендропарк- самый хороший парк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005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Севасто́поль</a:t>
            </a:r>
            <a:r>
              <a:rPr lang="ru-RU" dirty="0"/>
              <a:t> — город на юго-западе Крымского полуострова, на побережье Чёрного моря. Незамерзающий морской торговый и рыбный порт, промышленный, научно-технический, рекреационный и культурно-исторический центр</a:t>
            </a:r>
            <a:r>
              <a:rPr lang="ru-RU" dirty="0" smtClean="0"/>
              <a:t>.</a:t>
            </a:r>
            <a:r>
              <a:rPr lang="mn-MN" dirty="0"/>
              <a:t> </a:t>
            </a:r>
            <a:r>
              <a:rPr lang="ru-RU" dirty="0"/>
              <a:t>Исторический центр Севастополя расположен на южной стороне Севастопольской бухты.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Город Севастополь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0750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164080"/>
            <a:ext cx="4004109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137" y="570156"/>
            <a:ext cx="7756263" cy="1054250"/>
          </a:xfrm>
        </p:spPr>
        <p:txBody>
          <a:bodyPr/>
          <a:lstStyle/>
          <a:p>
            <a:r>
              <a:rPr lang="mn-MN" sz="4400" dirty="0" smtClean="0"/>
              <a:t>Родина Мать</a:t>
            </a:r>
            <a:r>
              <a:rPr lang="en-US" sz="4400" dirty="0" smtClean="0"/>
              <a:t>- </a:t>
            </a:r>
            <a:r>
              <a:rPr lang="mn-MN" sz="4400" dirty="0" smtClean="0"/>
              <a:t>Символ Киева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2434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518188"/>
            <a:ext cx="2545575" cy="27110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Герб и флаг Севастополи</a:t>
            </a:r>
            <a:endParaRPr lang="en-US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514600"/>
            <a:ext cx="388300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3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500" y="2590801"/>
            <a:ext cx="7747000" cy="3352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В </a:t>
            </a:r>
            <a:r>
              <a:rPr lang="ru-RU" sz="2400" dirty="0"/>
              <a:t>Севастополе расположена главная военно-морская база Черноморского флота Российской Федерации.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160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500" y="2590800"/>
            <a:ext cx="7747000" cy="3429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Ракетные катера ЧФ РФ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1157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286000"/>
            <a:ext cx="5791200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Вид на Михайловский равелин из Севастопольской бухты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3057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209800"/>
            <a:ext cx="3202418" cy="434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Памятник затопленным кораблям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9007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2310245"/>
            <a:ext cx="4641273" cy="34809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 smtClean="0"/>
              <a:t>В</a:t>
            </a:r>
            <a:r>
              <a:rPr lang="ru-RU" sz="3600" dirty="0" err="1" smtClean="0"/>
              <a:t>оенно</a:t>
            </a:r>
            <a:r>
              <a:rPr lang="ru-RU" sz="3600" dirty="0" smtClean="0"/>
              <a:t>-морской </a:t>
            </a:r>
            <a:r>
              <a:rPr lang="ru-RU" sz="3600" dirty="0"/>
              <a:t>музейный комплекс «Балаклава»</a:t>
            </a:r>
            <a:endParaRPr lang="en-US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362200"/>
            <a:ext cx="426960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3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" y="2286000"/>
            <a:ext cx="7372350" cy="40385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Чудесная Балаклава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892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2247900"/>
            <a:ext cx="6400800" cy="4152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Херсонес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76400"/>
            <a:ext cx="7759700" cy="4495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/>
          <a:lstStyle/>
          <a:p>
            <a:r>
              <a:rPr lang="mn-MN" sz="4400" dirty="0" smtClean="0"/>
              <a:t>Мои друзья в Херсонесе </a:t>
            </a:r>
            <a:r>
              <a:rPr lang="en-US" sz="4400" dirty="0" smtClean="0"/>
              <a:t>/</a:t>
            </a:r>
            <a:r>
              <a:rPr lang="mn-MN" sz="4400" dirty="0" smtClean="0"/>
              <a:t>2012 г</a:t>
            </a:r>
            <a:r>
              <a:rPr lang="en-US" sz="4400" dirty="0" smtClean="0"/>
              <a:t>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127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209800"/>
            <a:ext cx="6324600" cy="4267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000" dirty="0" smtClean="0"/>
              <a:t>Самый хороший момент в Украине </a:t>
            </a:r>
            <a:r>
              <a:rPr lang="en-US" sz="4000" dirty="0" smtClean="0"/>
              <a:t>/</a:t>
            </a:r>
            <a:r>
              <a:rPr lang="mn-MN" sz="4000" dirty="0"/>
              <a:t>Ч</a:t>
            </a:r>
            <a:r>
              <a:rPr lang="mn-MN" sz="4000" dirty="0" smtClean="0"/>
              <a:t>ерное море</a:t>
            </a:r>
            <a:r>
              <a:rPr lang="en-US" sz="4000" dirty="0" smtClean="0"/>
              <a:t>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37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799" y="2133600"/>
            <a:ext cx="7239001" cy="43121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33400"/>
            <a:ext cx="7756263" cy="1054250"/>
          </a:xfrm>
        </p:spPr>
        <p:txBody>
          <a:bodyPr/>
          <a:lstStyle/>
          <a:p>
            <a:r>
              <a:rPr lang="mn-MN" sz="4400" dirty="0" smtClean="0"/>
              <a:t>Площадь Независимости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432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1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438400"/>
            <a:ext cx="7756263" cy="1054250"/>
          </a:xfrm>
        </p:spPr>
        <p:txBody>
          <a:bodyPr/>
          <a:lstStyle/>
          <a:p>
            <a:r>
              <a:rPr lang="mn-MN" dirty="0" smtClean="0"/>
              <a:t>Спасибо за </a:t>
            </a:r>
            <a:r>
              <a:rPr lang="mn-MN" dirty="0" smtClean="0"/>
              <a:t>внимание</a:t>
            </a:r>
            <a:r>
              <a:rPr lang="ru-R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4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524000"/>
            <a:ext cx="3886200" cy="51130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400" dirty="0" smtClean="0"/>
              <a:t>Хорошое место прогулки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92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209800"/>
            <a:ext cx="6781800" cy="4389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Киев-Майдан-ночью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803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" y="2179162"/>
            <a:ext cx="7340425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/>
          <a:lstStyle/>
          <a:p>
            <a:pPr algn="l"/>
            <a:r>
              <a:rPr lang="mn-MN" sz="2800" b="1" dirty="0" smtClean="0"/>
              <a:t/>
            </a:r>
            <a:br>
              <a:rPr lang="mn-MN" sz="2800" b="1" dirty="0" smtClean="0"/>
            </a:br>
            <a:r>
              <a:rPr lang="ru-RU" sz="2800" b="1" dirty="0" err="1" smtClean="0"/>
              <a:t>Ки́ев-Пассажи́рский</a:t>
            </a:r>
            <a:r>
              <a:rPr lang="ru-RU" sz="2800" dirty="0"/>
              <a:t>— главная пассажирская железнодорожная станция Киева.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172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981200"/>
            <a:ext cx="7745505" cy="4106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Строительство метрополитена в Киеве начато в 1949 году, первый участок открыт 6 ноября 1960 года. На сегодня действуют три линии (</a:t>
            </a:r>
            <a:r>
              <a:rPr lang="ru-RU" dirty="0" err="1">
                <a:hlinkClick r:id="rId2" tooltip="Святошинско-Броварская линия"/>
              </a:rPr>
              <a:t>Святошинско-Броварская</a:t>
            </a:r>
            <a:r>
              <a:rPr lang="ru-RU" dirty="0"/>
              <a:t>, </a:t>
            </a:r>
            <a:r>
              <a:rPr lang="ru-RU" dirty="0" err="1" smtClean="0">
                <a:hlinkClick r:id="rId3" tooltip="Куренёвско-Красноармейская линия"/>
              </a:rPr>
              <a:t>Куренёвско</a:t>
            </a:r>
            <a:r>
              <a:rPr lang="ru-RU" dirty="0" smtClean="0">
                <a:hlinkClick r:id="rId3" tooltip="Куренёвско-Красноармейская линия"/>
              </a:rPr>
              <a:t>-Красноармейская</a:t>
            </a:r>
            <a:r>
              <a:rPr lang="ru-RU" dirty="0"/>
              <a:t>, </a:t>
            </a:r>
            <a:r>
              <a:rPr lang="ru-RU" dirty="0" err="1">
                <a:hlinkClick r:id="rId4" tooltip="Сырецко-Печерская линия"/>
              </a:rPr>
              <a:t>Сырецко</a:t>
            </a:r>
            <a:r>
              <a:rPr lang="ru-RU" dirty="0">
                <a:hlinkClick r:id="rId4" tooltip="Сырецко-Печерская линия"/>
              </a:rPr>
              <a:t>-Печерская</a:t>
            </a:r>
            <a:r>
              <a:rPr lang="ru-RU" dirty="0"/>
              <a:t>) общей протяжённостью 67,6 км с 52 станциями. Ежедневно метрополитен перевозит около 1,439 млн пассажиров (по сост. на 2012 г.). 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Киевский </a:t>
            </a:r>
            <a:r>
              <a:rPr lang="ru-RU" sz="4400" dirty="0" err="1" smtClean="0"/>
              <a:t>метропо</a:t>
            </a:r>
            <a:r>
              <a:rPr lang="mn-MN" sz="4400" dirty="0" smtClean="0"/>
              <a:t>литен</a:t>
            </a:r>
            <a:r>
              <a:rPr lang="ru-RU" sz="4400" dirty="0"/>
              <a:t/>
            </a:r>
            <a:br>
              <a:rPr lang="ru-RU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5677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377</Words>
  <Application>Microsoft Office PowerPoint</Application>
  <PresentationFormat>Экран (4:3)</PresentationFormat>
  <Paragraphs>67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Твердый переплет</vt:lpstr>
      <vt:lpstr>Слайд 1</vt:lpstr>
      <vt:lpstr>Столица Киев</vt:lpstr>
      <vt:lpstr>Герб и флаг Киева</vt:lpstr>
      <vt:lpstr>Родина Мать- Символ Киева</vt:lpstr>
      <vt:lpstr>Площадь Независимости</vt:lpstr>
      <vt:lpstr>Хорошое место прогулки</vt:lpstr>
      <vt:lpstr>Киев-Майдан-ночью</vt:lpstr>
      <vt:lpstr> Ки́ев-Пассажи́рский— главная пассажирская железнодорожная станция Киева.  </vt:lpstr>
      <vt:lpstr> Киевский метрополитен </vt:lpstr>
      <vt:lpstr>Станция «Золотые ворота» одна из 22 самых красивых станций метрополитена Европы </vt:lpstr>
      <vt:lpstr>НАУ - авиационный вуз в Киеве. От 2010 самоуправляемый исследовательский национальный университет. В НАУ учится более 50 тысяч студентов из 49 стран мира.</vt:lpstr>
      <vt:lpstr>В музее НАУ- Монголские студенты /2014.10.18/</vt:lpstr>
      <vt:lpstr>О Городе Донецке</vt:lpstr>
      <vt:lpstr>Герб и флаг Донецка</vt:lpstr>
      <vt:lpstr>Образование</vt:lpstr>
      <vt:lpstr>Одно из старейших и крупнейших учебных заведений— Донецкий национальный технический университет (1921)</vt:lpstr>
      <vt:lpstr> Промышленность города </vt:lpstr>
      <vt:lpstr>Слайд 18</vt:lpstr>
      <vt:lpstr>Донецкий металлургический завод -градообразующее предприятие Донецка. Предприятие чёрной металлургии.</vt:lpstr>
      <vt:lpstr>Спорт в Донецке</vt:lpstr>
      <vt:lpstr>«Донбасс Арена»</vt:lpstr>
      <vt:lpstr>Слайд 22</vt:lpstr>
      <vt:lpstr>Слайд 23</vt:lpstr>
      <vt:lpstr>Слайд 24</vt:lpstr>
      <vt:lpstr>Слайд 25</vt:lpstr>
      <vt:lpstr>С новым годом! </vt:lpstr>
      <vt:lpstr>Город Харьков</vt:lpstr>
      <vt:lpstr>Герб и флаг Харькова</vt:lpstr>
      <vt:lpstr>Столичные амбиции</vt:lpstr>
      <vt:lpstr>Крупнейшие предприятия</vt:lpstr>
      <vt:lpstr> Харьков- город студентов </vt:lpstr>
      <vt:lpstr>Харьковская государственная научная библиотека имени Владимира Короленко— вторая крупнейшая (более 7 млн единиц хранения) одна из старейших библиотек Украины. К услугам читателей 12 читальных залов на 524 места.</vt:lpstr>
      <vt:lpstr>Город Кировоград</vt:lpstr>
      <vt:lpstr>Герб и флаг Кировограда</vt:lpstr>
      <vt:lpstr>Промышленность города</vt:lpstr>
      <vt:lpstr>Высшые образования</vt:lpstr>
      <vt:lpstr>КЛА НАУ</vt:lpstr>
      <vt:lpstr>Дендропарк- самый хороший парк </vt:lpstr>
      <vt:lpstr>Город Севастополь </vt:lpstr>
      <vt:lpstr>Герб и флаг Севастополи</vt:lpstr>
      <vt:lpstr>В Севастополе расположена главная военно-морская база Черноморского флота Российской Федерации.</vt:lpstr>
      <vt:lpstr>Ракетные катера ЧФ РФ</vt:lpstr>
      <vt:lpstr>Вид на Михайловский равелин из Севастопольской бухты</vt:lpstr>
      <vt:lpstr>Памятник затопленным кораблям</vt:lpstr>
      <vt:lpstr>Военно-морской музейный комплекс «Балаклава»</vt:lpstr>
      <vt:lpstr>Чудесная Балаклава </vt:lpstr>
      <vt:lpstr>Херсонес</vt:lpstr>
      <vt:lpstr>Мои друзья в Херсонесе /2012 г/</vt:lpstr>
      <vt:lpstr>Самый хороший момент в Украине /Черное море/</vt:lpstr>
      <vt:lpstr>Слайд 50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Quest</dc:creator>
  <cp:lastModifiedBy>Я</cp:lastModifiedBy>
  <cp:revision>170</cp:revision>
  <dcterms:created xsi:type="dcterms:W3CDTF">2014-10-20T16:44:08Z</dcterms:created>
  <dcterms:modified xsi:type="dcterms:W3CDTF">2014-10-21T17:47:58Z</dcterms:modified>
</cp:coreProperties>
</file>