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6" r:id="rId2"/>
    <p:sldId id="271" r:id="rId3"/>
    <p:sldId id="267" r:id="rId4"/>
    <p:sldId id="257" r:id="rId5"/>
    <p:sldId id="269" r:id="rId6"/>
    <p:sldId id="270" r:id="rId7"/>
    <p:sldId id="258" r:id="rId8"/>
    <p:sldId id="260" r:id="rId9"/>
    <p:sldId id="259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95" autoAdjust="0"/>
    <p:restoredTop sz="94615" autoAdjust="0"/>
  </p:normalViewPr>
  <p:slideViewPr>
    <p:cSldViewPr>
      <p:cViewPr varScale="1">
        <p:scale>
          <a:sx n="47" d="100"/>
          <a:sy n="47" d="100"/>
        </p:scale>
        <p:origin x="-978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748464" cy="3870923"/>
          </a:xfrm>
        </p:spPr>
        <p:txBody>
          <a:bodyPr>
            <a:normAutofit/>
          </a:bodyPr>
          <a:lstStyle/>
          <a:p>
            <a:r>
              <a:rPr lang="en-US" b="1" dirty="0" smtClean="0"/>
              <a:t>Teaching </a:t>
            </a:r>
            <a:r>
              <a:rPr lang="ru-RU" b="1" dirty="0" smtClean="0"/>
              <a:t> </a:t>
            </a:r>
            <a:r>
              <a:rPr lang="en-US" b="1" dirty="0" smtClean="0"/>
              <a:t>lexis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400800" cy="1752600"/>
          </a:xfrm>
        </p:spPr>
        <p:txBody>
          <a:bodyPr/>
          <a:lstStyle/>
          <a:p>
            <a:r>
              <a:rPr lang="en-US" b="1" dirty="0" smtClean="0"/>
              <a:t>Teaching chunks </a:t>
            </a:r>
            <a:r>
              <a:rPr lang="en-US" b="1" dirty="0" smtClean="0"/>
              <a:t>&amp; collocations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9144000" cy="1340768"/>
          </a:xfrm>
        </p:spPr>
        <p:txBody>
          <a:bodyPr>
            <a:norm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</a:rPr>
              <a:t>Words are the only things that last forever</a:t>
            </a:r>
            <a:r>
              <a:rPr lang="en-US" sz="1800" i="1" dirty="0" smtClean="0">
                <a:solidFill>
                  <a:schemeClr val="bg1"/>
                </a:solidFill>
              </a:rPr>
              <a:t/>
            </a:r>
            <a:br>
              <a:rPr lang="en-US" sz="1800" i="1" dirty="0" smtClean="0">
                <a:solidFill>
                  <a:schemeClr val="bg1"/>
                </a:solidFill>
              </a:rPr>
            </a:br>
            <a:r>
              <a:rPr lang="en-US" sz="1800" i="1" dirty="0" smtClean="0">
                <a:solidFill>
                  <a:schemeClr val="bg1"/>
                </a:solidFill>
              </a:rPr>
              <a:t>William Hazlitt (1778-1830), English critic &amp; essayist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212976"/>
            <a:ext cx="8686800" cy="2867149"/>
          </a:xfrm>
        </p:spPr>
        <p:txBody>
          <a:bodyPr/>
          <a:lstStyle/>
          <a:p>
            <a:r>
              <a:rPr lang="en-US" b="1" smtClean="0"/>
              <a:t>Allow learners process and produce language at a faster rate</a:t>
            </a:r>
          </a:p>
          <a:p>
            <a:r>
              <a:rPr lang="en-US" b="1" smtClean="0"/>
              <a:t>Help learners move from receptive to productive vocabulary knowledge</a:t>
            </a:r>
          </a:p>
          <a:p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2204864"/>
            <a:ext cx="5184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Results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Teaching chunks and collocations. Aims 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</a:t>
            </a:r>
            <a:r>
              <a:rPr lang="en-US" sz="4400" dirty="0" smtClean="0"/>
              <a:t>oticing</a:t>
            </a:r>
          </a:p>
          <a:p>
            <a:r>
              <a:rPr lang="en-US" sz="4400" dirty="0" smtClean="0"/>
              <a:t>formation of strong memory traces </a:t>
            </a:r>
          </a:p>
          <a:p>
            <a:r>
              <a:rPr lang="en-US" sz="4400" dirty="0" smtClean="0"/>
              <a:t>revision</a:t>
            </a:r>
          </a:p>
          <a:p>
            <a:r>
              <a:rPr lang="en-US" sz="4400" dirty="0" smtClean="0"/>
              <a:t>f</a:t>
            </a:r>
            <a:r>
              <a:rPr lang="en-US" sz="4400" dirty="0" smtClean="0"/>
              <a:t>ree use</a:t>
            </a:r>
          </a:p>
          <a:p>
            <a:endParaRPr lang="en-US" sz="4400" dirty="0" smtClean="0"/>
          </a:p>
          <a:p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0"/>
            <a:ext cx="7452320" cy="648072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n-lt"/>
              </a:rPr>
              <a:t>.</a:t>
            </a:r>
            <a:endParaRPr lang="en-US" sz="20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48680"/>
            <a:ext cx="7344816" cy="93610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What is a collocation?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988840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+mj-lt"/>
              </a:rPr>
              <a:t>Collocations are wonderful chunks of language that native speakers of English use naturally and frequently</a:t>
            </a:r>
            <a:r>
              <a:rPr lang="en-US" sz="3200" dirty="0" smtClean="0"/>
              <a:t>.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365104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This is a collection of two or more words that are normally seen together because that is the way they are used.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Types of collocations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1772816"/>
            <a:ext cx="8424936" cy="4525963"/>
          </a:xfrm>
        </p:spPr>
        <p:txBody>
          <a:bodyPr>
            <a:noAutofit/>
          </a:bodyPr>
          <a:lstStyle/>
          <a:p>
            <a:r>
              <a:rPr lang="en-US" sz="4000" dirty="0" smtClean="0"/>
              <a:t>noun phrases - heavy rain; weak coffee</a:t>
            </a:r>
          </a:p>
          <a:p>
            <a:r>
              <a:rPr lang="en-US" sz="4000" dirty="0" smtClean="0"/>
              <a:t>phrasal verbs - to put down; to give up</a:t>
            </a:r>
          </a:p>
          <a:p>
            <a:r>
              <a:rPr lang="en-US" sz="4000" dirty="0" smtClean="0"/>
              <a:t>common phrases - the rich and famous</a:t>
            </a:r>
          </a:p>
          <a:p>
            <a:r>
              <a:rPr lang="en-US" sz="4000" dirty="0"/>
              <a:t>set </a:t>
            </a:r>
            <a:r>
              <a:rPr lang="en-US" sz="4000" dirty="0" smtClean="0"/>
              <a:t>phrases – to run a business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362075"/>
          </a:xfrm>
        </p:spPr>
        <p:txBody>
          <a:bodyPr/>
          <a:lstStyle/>
          <a:p>
            <a:pPr algn="ctr"/>
            <a:r>
              <a:rPr lang="en-US" b="0" cap="none" dirty="0" smtClean="0">
                <a:solidFill>
                  <a:schemeClr val="bg1"/>
                </a:solidFill>
              </a:rPr>
              <a:t>What </a:t>
            </a:r>
            <a:r>
              <a:rPr lang="en-US" b="0" cap="none" dirty="0" smtClean="0">
                <a:solidFill>
                  <a:schemeClr val="bg1"/>
                </a:solidFill>
              </a:rPr>
              <a:t>is a </a:t>
            </a:r>
            <a:r>
              <a:rPr lang="en-US" b="0" cap="none" dirty="0" smtClean="0">
                <a:solidFill>
                  <a:schemeClr val="bg1"/>
                </a:solidFill>
              </a:rPr>
              <a:t>chunk</a:t>
            </a:r>
            <a:r>
              <a:rPr lang="ru-RU" b="0" cap="none" dirty="0" smtClean="0">
                <a:solidFill>
                  <a:schemeClr val="bg1"/>
                </a:solidFill>
              </a:rPr>
              <a:t>?</a:t>
            </a:r>
            <a:endParaRPr lang="en-US" b="0" cap="none" dirty="0">
              <a:solidFill>
                <a:schemeClr val="bg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55576" y="2060848"/>
            <a:ext cx="7916416" cy="3732435"/>
          </a:xfrm>
        </p:spPr>
        <p:txBody>
          <a:bodyPr>
            <a:noAutofit/>
          </a:bodyPr>
          <a:lstStyle/>
          <a:p>
            <a:r>
              <a:rPr lang="en-US" sz="3200" dirty="0" smtClean="0"/>
              <a:t>Chunks are groups of words that can be found together in language. They can be words that </a:t>
            </a:r>
            <a:r>
              <a:rPr lang="en-US" sz="3200" i="1" dirty="0" smtClean="0"/>
              <a:t>always</a:t>
            </a:r>
            <a:r>
              <a:rPr lang="en-US" sz="3200" dirty="0" smtClean="0"/>
              <a:t> go together, such as fixed collocations</a:t>
            </a:r>
            <a:r>
              <a:rPr lang="en-US" sz="3200" dirty="0"/>
              <a:t>, or that </a:t>
            </a:r>
            <a:r>
              <a:rPr lang="en-US" sz="3200" i="1" dirty="0"/>
              <a:t>commonly</a:t>
            </a:r>
            <a:r>
              <a:rPr lang="en-US" sz="3200" dirty="0"/>
              <a:t> do, such as certain grammatical structures that follow rules.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Types of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chunks</a:t>
            </a:r>
            <a:endParaRPr lang="en-US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>
                <a:solidFill>
                  <a:schemeClr val="bg1"/>
                </a:solidFill>
              </a:rPr>
              <a:t>Lexical </a:t>
            </a:r>
            <a:r>
              <a:rPr lang="en-US" dirty="0">
                <a:solidFill>
                  <a:schemeClr val="bg1"/>
                </a:solidFill>
              </a:rPr>
              <a:t>Chunks (that are not collocations)</a:t>
            </a:r>
          </a:p>
          <a:p>
            <a:r>
              <a:rPr lang="en-US" dirty="0"/>
              <a:t>by the way </a:t>
            </a:r>
            <a:endParaRPr lang="en-US" dirty="0" smtClean="0"/>
          </a:p>
          <a:p>
            <a:r>
              <a:rPr lang="en-US" dirty="0" smtClean="0"/>
              <a:t>up </a:t>
            </a:r>
            <a:r>
              <a:rPr lang="en-US" dirty="0"/>
              <a:t>to now </a:t>
            </a:r>
            <a:endParaRPr lang="en-US" dirty="0" smtClean="0"/>
          </a:p>
          <a:p>
            <a:r>
              <a:rPr lang="en-US" dirty="0" smtClean="0"/>
              <a:t>upside down</a:t>
            </a:r>
          </a:p>
          <a:p>
            <a:r>
              <a:rPr lang="en-US" dirty="0" smtClean="0"/>
              <a:t>If </a:t>
            </a:r>
            <a:r>
              <a:rPr lang="en-US" dirty="0"/>
              <a:t>I were you 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long way off </a:t>
            </a:r>
            <a:endParaRPr lang="en-US" dirty="0" smtClean="0"/>
          </a:p>
          <a:p>
            <a:r>
              <a:rPr lang="en-US" dirty="0" smtClean="0"/>
              <a:t>out </a:t>
            </a:r>
            <a:r>
              <a:rPr lang="en-US" dirty="0"/>
              <a:t>of my mind 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>
                <a:solidFill>
                  <a:schemeClr val="bg1"/>
                </a:solidFill>
              </a:rPr>
              <a:t>Lexical </a:t>
            </a:r>
            <a:r>
              <a:rPr lang="en-US" dirty="0">
                <a:solidFill>
                  <a:schemeClr val="bg1"/>
                </a:solidFill>
              </a:rPr>
              <a:t>Chunks (that are collocations)</a:t>
            </a:r>
          </a:p>
          <a:p>
            <a:r>
              <a:rPr lang="en-US" dirty="0"/>
              <a:t>totally </a:t>
            </a:r>
            <a:r>
              <a:rPr lang="en-US" dirty="0" smtClean="0"/>
              <a:t>convinced</a:t>
            </a:r>
          </a:p>
          <a:p>
            <a:r>
              <a:rPr lang="en-US" dirty="0" smtClean="0"/>
              <a:t>strong </a:t>
            </a:r>
            <a:r>
              <a:rPr lang="en-US" dirty="0"/>
              <a:t>accent </a:t>
            </a:r>
            <a:endParaRPr lang="en-US" dirty="0" smtClean="0"/>
          </a:p>
          <a:p>
            <a:r>
              <a:rPr lang="en-US" dirty="0" smtClean="0"/>
              <a:t>terrible accident</a:t>
            </a:r>
          </a:p>
          <a:p>
            <a:r>
              <a:rPr lang="en-US" dirty="0" smtClean="0"/>
              <a:t>sense </a:t>
            </a:r>
            <a:r>
              <a:rPr lang="en-US" dirty="0"/>
              <a:t>of </a:t>
            </a:r>
            <a:r>
              <a:rPr lang="en-US" dirty="0" smtClean="0"/>
              <a:t>humour</a:t>
            </a:r>
          </a:p>
          <a:p>
            <a:r>
              <a:rPr lang="en-US" dirty="0" smtClean="0"/>
              <a:t>sounds </a:t>
            </a:r>
            <a:r>
              <a:rPr lang="en-US" dirty="0"/>
              <a:t>exciting </a:t>
            </a:r>
            <a:endParaRPr lang="en-US" dirty="0" smtClean="0"/>
          </a:p>
          <a:p>
            <a:r>
              <a:rPr lang="en-US" dirty="0" smtClean="0"/>
              <a:t>brings </a:t>
            </a:r>
            <a:r>
              <a:rPr lang="en-US" dirty="0"/>
              <a:t>good luck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6696744" cy="136815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Chunks and collocations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916832"/>
            <a:ext cx="4283968" cy="5301208"/>
          </a:xfrm>
        </p:spPr>
        <p:txBody>
          <a:bodyPr>
            <a:normAutofit fontScale="62500" lnSpcReduction="20000"/>
          </a:bodyPr>
          <a:lstStyle/>
          <a:p>
            <a:r>
              <a:rPr lang="en-US" sz="5100" dirty="0" smtClean="0"/>
              <a:t>Very </a:t>
            </a:r>
            <a:r>
              <a:rPr lang="en-US" sz="5100" dirty="0"/>
              <a:t>nicely put</a:t>
            </a:r>
          </a:p>
          <a:p>
            <a:r>
              <a:rPr lang="en-US" sz="5100" dirty="0" smtClean="0"/>
              <a:t>Fancy </a:t>
            </a:r>
            <a:r>
              <a:rPr lang="en-US" sz="5100" dirty="0"/>
              <a:t>a coffee </a:t>
            </a:r>
          </a:p>
          <a:p>
            <a:r>
              <a:rPr lang="en-US" sz="5100" dirty="0"/>
              <a:t> </a:t>
            </a:r>
            <a:r>
              <a:rPr lang="en-US" sz="5100" dirty="0" smtClean="0"/>
              <a:t>To </a:t>
            </a:r>
            <a:r>
              <a:rPr lang="en-US" sz="5100" dirty="0"/>
              <a:t>get to the point</a:t>
            </a:r>
          </a:p>
          <a:p>
            <a:r>
              <a:rPr lang="en-US" sz="5100" dirty="0"/>
              <a:t> The thing </a:t>
            </a:r>
            <a:r>
              <a:rPr lang="en-US" sz="5100" dirty="0" smtClean="0"/>
              <a:t>is…</a:t>
            </a:r>
            <a:endParaRPr lang="en-US" sz="5100" dirty="0"/>
          </a:p>
          <a:p>
            <a:r>
              <a:rPr lang="en-US" sz="5100" dirty="0"/>
              <a:t> </a:t>
            </a:r>
            <a:r>
              <a:rPr lang="en-US" sz="5100" dirty="0" smtClean="0"/>
              <a:t>Make </a:t>
            </a:r>
            <a:r>
              <a:rPr lang="en-US" sz="5100" dirty="0"/>
              <a:t>yourself at home </a:t>
            </a:r>
          </a:p>
          <a:p>
            <a:r>
              <a:rPr lang="en-US" sz="5100" dirty="0"/>
              <a:t> </a:t>
            </a:r>
            <a:r>
              <a:rPr lang="en-US" sz="5100" dirty="0" smtClean="0"/>
              <a:t>Pay </a:t>
            </a:r>
            <a:r>
              <a:rPr lang="en-US" sz="5100" dirty="0"/>
              <a:t>attention</a:t>
            </a:r>
          </a:p>
          <a:p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7984" y="1556792"/>
            <a:ext cx="4716016" cy="53012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sz="5100" dirty="0" smtClean="0"/>
              <a:t>Verb+Noun</a:t>
            </a:r>
            <a:r>
              <a:rPr lang="en-US" sz="5100" dirty="0"/>
              <a:t>: achieve a goal </a:t>
            </a:r>
          </a:p>
          <a:p>
            <a:r>
              <a:rPr lang="en-US" sz="5100" dirty="0" smtClean="0"/>
              <a:t>Adj+Noun</a:t>
            </a:r>
            <a:r>
              <a:rPr lang="en-US" sz="5100" dirty="0"/>
              <a:t>: reckless </a:t>
            </a:r>
            <a:r>
              <a:rPr lang="en-US" sz="5100" dirty="0" smtClean="0"/>
              <a:t>driving</a:t>
            </a:r>
          </a:p>
          <a:p>
            <a:r>
              <a:rPr lang="en-US" sz="5100" dirty="0" smtClean="0"/>
              <a:t>Noun+Noun</a:t>
            </a:r>
            <a:r>
              <a:rPr lang="en-US" sz="5100" dirty="0"/>
              <a:t>: a chance </a:t>
            </a:r>
            <a:r>
              <a:rPr lang="en-US" sz="5100" dirty="0" smtClean="0"/>
              <a:t>encounter</a:t>
            </a:r>
          </a:p>
          <a:p>
            <a:r>
              <a:rPr lang="en-US" sz="5100" dirty="0" smtClean="0"/>
              <a:t>Verb+Adv</a:t>
            </a:r>
            <a:r>
              <a:rPr lang="en-US" sz="5100" dirty="0"/>
              <a:t>: talk </a:t>
            </a:r>
            <a:r>
              <a:rPr lang="en-US" sz="5100" dirty="0" smtClean="0"/>
              <a:t>freely</a:t>
            </a:r>
          </a:p>
          <a:p>
            <a:r>
              <a:rPr lang="en-US" sz="5100" dirty="0" smtClean="0"/>
              <a:t>Adv+Adj</a:t>
            </a:r>
            <a:r>
              <a:rPr lang="en-US" sz="5100" dirty="0"/>
              <a:t>: ridiculously </a:t>
            </a:r>
            <a:r>
              <a:rPr lang="en-US" sz="5100" dirty="0" smtClean="0"/>
              <a:t>expensive</a:t>
            </a:r>
          </a:p>
          <a:p>
            <a:r>
              <a:rPr lang="en-US" sz="5100" dirty="0" smtClean="0"/>
              <a:t>Noun+Verb</a:t>
            </a:r>
            <a:r>
              <a:rPr lang="en-US" sz="5100" dirty="0"/>
              <a:t>: the bomb went off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to teach chunks and collocations. </a:t>
            </a:r>
            <a:r>
              <a:rPr lang="en-US" dirty="0" smtClean="0">
                <a:solidFill>
                  <a:schemeClr val="bg1"/>
                </a:solidFill>
              </a:rPr>
              <a:t>Procedure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Introduction of chunks</a:t>
            </a:r>
          </a:p>
          <a:p>
            <a:r>
              <a:rPr lang="en-US" dirty="0" smtClean="0"/>
              <a:t> </a:t>
            </a:r>
            <a:r>
              <a:rPr lang="en-US" dirty="0" smtClean="0"/>
              <a:t>Practice </a:t>
            </a:r>
            <a:r>
              <a:rPr lang="en-US" dirty="0" smtClean="0"/>
              <a:t>of chunks </a:t>
            </a:r>
          </a:p>
          <a:p>
            <a:r>
              <a:rPr lang="en-US" dirty="0" smtClean="0"/>
              <a:t> Accumulation of chunks </a:t>
            </a:r>
          </a:p>
          <a:p>
            <a:r>
              <a:rPr lang="en-US" dirty="0" smtClean="0"/>
              <a:t> Use of chunks and collocations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2474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to teach chunks and </a:t>
            </a:r>
            <a:r>
              <a:rPr lang="en-US" dirty="0" smtClean="0">
                <a:solidFill>
                  <a:schemeClr val="bg1"/>
                </a:solidFill>
              </a:rPr>
              <a:t>collocations</a:t>
            </a:r>
            <a:r>
              <a:rPr lang="en-US" dirty="0" smtClean="0">
                <a:solidFill>
                  <a:schemeClr val="bg1"/>
                </a:solidFill>
              </a:rPr>
              <a:t>. Roles :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444" y="1052736"/>
            <a:ext cx="4290556" cy="86409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teacher’s role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1444" y="2132856"/>
            <a:ext cx="4290556" cy="31249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create an operative environment(where students operate effectively)</a:t>
            </a:r>
          </a:p>
          <a:p>
            <a:r>
              <a:rPr lang="en-US" dirty="0" smtClean="0"/>
              <a:t>To help the learners manage their own learning after operation</a:t>
            </a:r>
          </a:p>
          <a:p>
            <a:r>
              <a:rPr lang="en-US" dirty="0" smtClean="0"/>
              <a:t> “…abandon the idea of the teacher as a knower 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24744"/>
            <a:ext cx="4292241" cy="72008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student’s role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730" y="2204864"/>
            <a:ext cx="4288536" cy="3052936"/>
          </a:xfrm>
        </p:spPr>
        <p:txBody>
          <a:bodyPr/>
          <a:lstStyle/>
          <a:p>
            <a:r>
              <a:rPr lang="en-US" dirty="0" smtClean="0"/>
              <a:t>The analyzer of real life language samples based on his or her own explanations </a:t>
            </a:r>
          </a:p>
          <a:p>
            <a:r>
              <a:rPr lang="en-US" dirty="0" smtClean="0"/>
              <a:t>To </a:t>
            </a:r>
            <a:r>
              <a:rPr lang="en-US" dirty="0" smtClean="0"/>
              <a:t>observe, and classify </a:t>
            </a:r>
          </a:p>
          <a:p>
            <a:r>
              <a:rPr lang="en-US" dirty="0" smtClean="0"/>
              <a:t>Make </a:t>
            </a:r>
            <a:r>
              <a:rPr lang="en-US" dirty="0" smtClean="0"/>
              <a:t>generalizations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</TotalTime>
  <Words>320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Teaching  lexis </vt:lpstr>
      <vt:lpstr>Teaching chunks and collocations. Aims </vt:lpstr>
      <vt:lpstr>.</vt:lpstr>
      <vt:lpstr>Types of collocations</vt:lpstr>
      <vt:lpstr>What is a chunk?</vt:lpstr>
      <vt:lpstr>Types of chunks</vt:lpstr>
      <vt:lpstr>Chunks and collocations</vt:lpstr>
      <vt:lpstr>How to teach chunks and collocations. Procedure: </vt:lpstr>
      <vt:lpstr>How to teach chunks and collocations. Roles : </vt:lpstr>
      <vt:lpstr>Words are the only things that last forever William Hazlitt (1778-1830), English critic &amp; essayist.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Valya</dc:creator>
  <cp:lastModifiedBy>Valya</cp:lastModifiedBy>
  <cp:revision>43</cp:revision>
  <dcterms:created xsi:type="dcterms:W3CDTF">2017-11-29T22:15:43Z</dcterms:created>
  <dcterms:modified xsi:type="dcterms:W3CDTF">2017-12-04T00:24:34Z</dcterms:modified>
</cp:coreProperties>
</file>