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6" r:id="rId4"/>
    <p:sldId id="268" r:id="rId5"/>
    <p:sldId id="269" r:id="rId6"/>
    <p:sldId id="270" r:id="rId7"/>
    <p:sldId id="271" r:id="rId8"/>
    <p:sldId id="272" r:id="rId9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2647" autoAdjust="0"/>
    <p:restoredTop sz="86380" autoAdjust="0"/>
  </p:normalViewPr>
  <p:slideViewPr>
    <p:cSldViewPr>
      <p:cViewPr varScale="1">
        <p:scale>
          <a:sx n="59" d="100"/>
          <a:sy n="59" d="100"/>
        </p:scale>
        <p:origin x="-172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28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38200" y="304800"/>
            <a:ext cx="7772400" cy="1470025"/>
          </a:xfrm>
        </p:spPr>
        <p:txBody>
          <a:bodyPr>
            <a:normAutofit/>
          </a:bodyPr>
          <a:lstStyle/>
          <a:p>
            <a:r>
              <a:rPr lang="en-US" b="1" dirty="0" smtClean="0"/>
              <a:t>The Language of ESP</a:t>
            </a:r>
            <a:r>
              <a:rPr lang="ru-RU" b="1" dirty="0" smtClean="0"/>
              <a:t>: </a:t>
            </a:r>
            <a:r>
              <a:rPr lang="en-US" b="1" dirty="0" smtClean="0"/>
              <a:t>functions</a:t>
            </a:r>
            <a:r>
              <a:rPr lang="ru-RU" b="1" dirty="0" smtClean="0"/>
              <a:t>, </a:t>
            </a:r>
            <a:r>
              <a:rPr lang="en-US" b="1" dirty="0" smtClean="0"/>
              <a:t>exponents</a:t>
            </a:r>
            <a:r>
              <a:rPr lang="uk-UA" b="1" dirty="0" smtClean="0"/>
              <a:t>, </a:t>
            </a:r>
            <a:r>
              <a:rPr lang="uk-UA" b="1" dirty="0" err="1" smtClean="0"/>
              <a:t>chunks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47800" y="1295400"/>
            <a:ext cx="6400800" cy="4876800"/>
          </a:xfrm>
        </p:spPr>
        <p:txBody>
          <a:bodyPr>
            <a:normAutofit fontScale="85000" lnSpcReduction="20000"/>
          </a:bodyPr>
          <a:lstStyle/>
          <a:p>
            <a:pPr algn="l"/>
            <a:endParaRPr lang="en-US" sz="5100" b="1" dirty="0" smtClean="0">
              <a:solidFill>
                <a:schemeClr val="tx1"/>
              </a:solidFill>
            </a:endParaRPr>
          </a:p>
          <a:p>
            <a:r>
              <a:rPr lang="en-US" sz="5100" i="1" dirty="0" smtClean="0">
                <a:solidFill>
                  <a:schemeClr val="tx1"/>
                </a:solidFill>
              </a:rPr>
              <a:t>Learning outcomes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By the end of this seminar you will be able to</a:t>
            </a:r>
            <a:r>
              <a:rPr lang="ru-RU" dirty="0" smtClean="0">
                <a:solidFill>
                  <a:schemeClr val="tx1"/>
                </a:solidFill>
              </a:rPr>
              <a:t>:</a:t>
            </a:r>
            <a:endParaRPr lang="en-US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Identify key terms</a:t>
            </a:r>
            <a:r>
              <a:rPr lang="ru-RU" dirty="0" smtClean="0">
                <a:solidFill>
                  <a:schemeClr val="tx1"/>
                </a:solidFill>
              </a:rPr>
              <a:t>;</a:t>
            </a:r>
            <a:endParaRPr lang="en-US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Distinguish between functions and exponents in written and spoken texts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Understand the importance of functions and chunks in ESP teaching</a:t>
            </a:r>
            <a:r>
              <a:rPr lang="ru-RU" dirty="0" smtClean="0">
                <a:solidFill>
                  <a:schemeClr val="tx1"/>
                </a:solidFill>
              </a:rPr>
              <a:t>;</a:t>
            </a:r>
            <a:endParaRPr lang="en-US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Present and </a:t>
            </a:r>
            <a:r>
              <a:rPr lang="en-US" dirty="0" err="1" smtClean="0">
                <a:solidFill>
                  <a:schemeClr val="tx1"/>
                </a:solidFill>
              </a:rPr>
              <a:t>practise</a:t>
            </a:r>
            <a:r>
              <a:rPr lang="en-US" dirty="0" smtClean="0">
                <a:solidFill>
                  <a:schemeClr val="tx1"/>
                </a:solidFill>
              </a:rPr>
              <a:t>  </a:t>
            </a:r>
            <a:r>
              <a:rPr lang="en-US" dirty="0" smtClean="0">
                <a:solidFill>
                  <a:schemeClr val="tx1"/>
                </a:solidFill>
              </a:rPr>
              <a:t>written or spoken functions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WHAT DO THEY MEAN</a:t>
            </a:r>
            <a:r>
              <a:rPr lang="ru-RU" b="1" dirty="0" smtClean="0"/>
              <a:t>? </a:t>
            </a:r>
            <a:r>
              <a:rPr lang="en-US" b="1" dirty="0" smtClean="0"/>
              <a:t>WHAT IS </a:t>
            </a:r>
            <a:r>
              <a:rPr lang="en-US" b="1" dirty="0" smtClean="0"/>
              <a:t>THE</a:t>
            </a:r>
            <a:r>
              <a:rPr lang="uk-UA" b="1" dirty="0" smtClean="0"/>
              <a:t> </a:t>
            </a:r>
            <a:r>
              <a:rPr lang="en-US" b="1" dirty="0" smtClean="0"/>
              <a:t>CONNECTION </a:t>
            </a:r>
            <a:r>
              <a:rPr lang="en-US" b="1" dirty="0" smtClean="0"/>
              <a:t>BETWEEN THEM</a:t>
            </a:r>
            <a:r>
              <a:rPr lang="ru-RU" b="1" dirty="0" smtClean="0"/>
              <a:t>?</a:t>
            </a:r>
            <a:endParaRPr lang="ru-RU" b="1" dirty="0"/>
          </a:p>
        </p:txBody>
      </p:sp>
      <p:sp>
        <p:nvSpPr>
          <p:cNvPr id="15" name="Содержимое 1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17550" indent="542925"/>
            <a:r>
              <a:rPr lang="en-US" dirty="0" smtClean="0"/>
              <a:t>FORM</a:t>
            </a:r>
            <a:endParaRPr lang="ru-RU" dirty="0" smtClean="0"/>
          </a:p>
          <a:p>
            <a:pPr marL="717550" indent="542925"/>
            <a:endParaRPr lang="en-US" dirty="0" smtClean="0"/>
          </a:p>
          <a:p>
            <a:pPr marL="717550" indent="542925"/>
            <a:r>
              <a:rPr lang="en-US" dirty="0" smtClean="0"/>
              <a:t>FUNCTION</a:t>
            </a:r>
            <a:endParaRPr lang="ru-RU" dirty="0" smtClean="0"/>
          </a:p>
          <a:p>
            <a:pPr marL="717550" indent="542925"/>
            <a:endParaRPr lang="en-US" dirty="0" smtClean="0"/>
          </a:p>
          <a:p>
            <a:pPr marL="717550" indent="542925"/>
            <a:r>
              <a:rPr lang="en-US" dirty="0" smtClean="0"/>
              <a:t>CHUNK</a:t>
            </a:r>
            <a:endParaRPr lang="ru-RU" dirty="0" smtClean="0"/>
          </a:p>
          <a:p>
            <a:pPr marL="717550" indent="542925"/>
            <a:endParaRPr lang="en-US" dirty="0" smtClean="0"/>
          </a:p>
          <a:p>
            <a:pPr marL="717550" indent="542925"/>
            <a:r>
              <a:rPr lang="en-US" dirty="0" smtClean="0"/>
              <a:t>EXPONENT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24384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Functions and exponents</a:t>
            </a:r>
            <a:r>
              <a:rPr lang="ru-RU" b="1" dirty="0" smtClean="0"/>
              <a:t>: </a:t>
            </a:r>
            <a:br>
              <a:rPr lang="ru-RU" b="1" dirty="0" smtClean="0"/>
            </a:br>
            <a:r>
              <a:rPr lang="en-US" b="1" dirty="0" smtClean="0"/>
              <a:t>identifying functions</a:t>
            </a:r>
            <a:r>
              <a:rPr lang="ru-RU" b="1" dirty="0" smtClean="0"/>
              <a:t>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uk-UA" sz="3600" i="1" dirty="0" err="1" smtClean="0"/>
              <a:t>Look</a:t>
            </a:r>
            <a:r>
              <a:rPr lang="uk-UA" sz="3600" i="1" dirty="0" smtClean="0"/>
              <a:t> </a:t>
            </a:r>
            <a:r>
              <a:rPr lang="uk-UA" sz="3600" i="1" dirty="0" err="1" smtClean="0"/>
              <a:t>at</a:t>
            </a:r>
            <a:r>
              <a:rPr lang="uk-UA" sz="3600" i="1" dirty="0" smtClean="0"/>
              <a:t> </a:t>
            </a:r>
            <a:r>
              <a:rPr lang="uk-UA" sz="3600" i="1" dirty="0" err="1" smtClean="0"/>
              <a:t>these</a:t>
            </a:r>
            <a:r>
              <a:rPr lang="uk-UA" sz="3600" i="1" dirty="0" smtClean="0"/>
              <a:t> </a:t>
            </a:r>
            <a:r>
              <a:rPr lang="uk-UA" sz="3600" i="1" dirty="0" err="1" smtClean="0"/>
              <a:t>exponents</a:t>
            </a:r>
            <a:r>
              <a:rPr lang="uk-UA" sz="3600" i="1" dirty="0" smtClean="0"/>
              <a:t>. </a:t>
            </a:r>
            <a:r>
              <a:rPr lang="en-US" sz="3600" i="1" dirty="0" smtClean="0"/>
              <a:t>C</a:t>
            </a:r>
            <a:r>
              <a:rPr lang="uk-UA" sz="3600" i="1" dirty="0" err="1" smtClean="0"/>
              <a:t>hoose</a:t>
            </a:r>
            <a:r>
              <a:rPr lang="uk-UA" sz="3600" i="1" dirty="0" smtClean="0"/>
              <a:t> a </a:t>
            </a:r>
            <a:r>
              <a:rPr lang="uk-UA" sz="3600" i="1" dirty="0" err="1" smtClean="0"/>
              <a:t>suitable</a:t>
            </a:r>
            <a:r>
              <a:rPr lang="uk-UA" sz="3600" i="1" dirty="0" smtClean="0"/>
              <a:t> </a:t>
            </a:r>
            <a:r>
              <a:rPr lang="uk-UA" sz="3600" i="1" dirty="0" err="1" smtClean="0"/>
              <a:t>name</a:t>
            </a:r>
            <a:r>
              <a:rPr lang="uk-UA" sz="3600" i="1" dirty="0" smtClean="0"/>
              <a:t> </a:t>
            </a:r>
            <a:r>
              <a:rPr lang="uk-UA" sz="3600" i="1" dirty="0" err="1" smtClean="0"/>
              <a:t>for</a:t>
            </a:r>
            <a:r>
              <a:rPr lang="uk-UA" sz="3600" i="1" dirty="0" smtClean="0"/>
              <a:t> </a:t>
            </a:r>
            <a:r>
              <a:rPr lang="uk-UA" sz="3600" i="1" dirty="0" err="1" smtClean="0"/>
              <a:t>the</a:t>
            </a:r>
            <a:r>
              <a:rPr lang="uk-UA" sz="3600" i="1" dirty="0" smtClean="0"/>
              <a:t> </a:t>
            </a:r>
            <a:r>
              <a:rPr lang="uk-UA" sz="3600" i="1" dirty="0" err="1" smtClean="0"/>
              <a:t>function</a:t>
            </a:r>
            <a:endParaRPr lang="ru-RU" sz="36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048000"/>
            <a:ext cx="8229600" cy="32766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Would you mind having a look at my car</a:t>
            </a:r>
            <a:r>
              <a:rPr lang="ru-RU" sz="2400" dirty="0" smtClean="0"/>
              <a:t>? </a:t>
            </a:r>
            <a:r>
              <a:rPr lang="en-US" sz="2400" dirty="0" smtClean="0"/>
              <a:t>There is something</a:t>
            </a:r>
            <a:r>
              <a:rPr lang="uk-UA" sz="2400" dirty="0" smtClean="0"/>
              <a:t> </a:t>
            </a:r>
            <a:r>
              <a:rPr lang="en-US" sz="2400" dirty="0" smtClean="0"/>
              <a:t>wrong with it.</a:t>
            </a:r>
          </a:p>
          <a:p>
            <a:r>
              <a:rPr lang="en-US" sz="2400" dirty="0" smtClean="0"/>
              <a:t>Passengers may take only one item of hand luggage on board.</a:t>
            </a:r>
          </a:p>
          <a:p>
            <a:r>
              <a:rPr lang="en-US" sz="2400" dirty="0" smtClean="0"/>
              <a:t>We</a:t>
            </a:r>
            <a:r>
              <a:rPr lang="uk-UA" sz="2400" dirty="0" smtClean="0"/>
              <a:t>’</a:t>
            </a:r>
            <a:r>
              <a:rPr lang="en-US" sz="2400" dirty="0" err="1" smtClean="0"/>
              <a:t>ll</a:t>
            </a:r>
            <a:r>
              <a:rPr lang="en-US" sz="2400" dirty="0" smtClean="0"/>
              <a:t> </a:t>
            </a:r>
            <a:r>
              <a:rPr lang="uk-UA" sz="2400" dirty="0" smtClean="0"/>
              <a:t> </a:t>
            </a:r>
            <a:r>
              <a:rPr lang="en-US" sz="2400" dirty="0" smtClean="0"/>
              <a:t>start with a look at the historical context</a:t>
            </a:r>
            <a:r>
              <a:rPr lang="ru-RU" sz="2400" dirty="0" smtClean="0"/>
              <a:t>,</a:t>
            </a:r>
            <a:r>
              <a:rPr lang="en-US" sz="2400" dirty="0" smtClean="0"/>
              <a:t>and then move on through some examples.</a:t>
            </a:r>
          </a:p>
          <a:p>
            <a:r>
              <a:rPr lang="en-US" sz="2400" dirty="0" smtClean="0"/>
              <a:t>Please find enclosed a copy of my CV.</a:t>
            </a:r>
            <a:endParaRPr lang="ru-RU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The importance of context</a:t>
            </a:r>
            <a:r>
              <a:rPr lang="uk-UA" b="1" dirty="0" smtClean="0"/>
              <a:t/>
            </a:r>
            <a:br>
              <a:rPr lang="uk-UA" b="1" dirty="0" smtClean="0"/>
            </a:br>
            <a:r>
              <a:rPr lang="en-US" b="1" dirty="0" smtClean="0"/>
              <a:t>E</a:t>
            </a:r>
            <a:r>
              <a:rPr lang="uk-UA" b="1" dirty="0" err="1" smtClean="0"/>
              <a:t>xponent</a:t>
            </a:r>
            <a:r>
              <a:rPr lang="en-US" b="1" dirty="0" smtClean="0"/>
              <a:t> </a:t>
            </a:r>
            <a:r>
              <a:rPr lang="en-US" b="1" dirty="0" smtClean="0"/>
              <a:t>“</a:t>
            </a:r>
            <a:r>
              <a:rPr lang="en-US" b="1" dirty="0" smtClean="0"/>
              <a:t>It’s very cold here”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000" y="1752600"/>
            <a:ext cx="4114800" cy="4525963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en-US" i="1" dirty="0" smtClean="0"/>
              <a:t>Context</a:t>
            </a:r>
          </a:p>
          <a:p>
            <a:r>
              <a:rPr lang="en-US" dirty="0" smtClean="0"/>
              <a:t>An engineer from Saudi Arabia at a meeting in Russia.</a:t>
            </a:r>
          </a:p>
          <a:p>
            <a:r>
              <a:rPr lang="en-US" dirty="0" smtClean="0"/>
              <a:t>A customer speaking to a waiter in a restaurant.</a:t>
            </a:r>
          </a:p>
          <a:p>
            <a:r>
              <a:rPr lang="en-US" dirty="0" smtClean="0"/>
              <a:t>A </a:t>
            </a:r>
            <a:r>
              <a:rPr lang="en-US" dirty="0" err="1" smtClean="0"/>
              <a:t>traveller</a:t>
            </a:r>
            <a:r>
              <a:rPr lang="en-US" dirty="0" smtClean="0"/>
              <a:t> in a train compartment with an open window.</a:t>
            </a:r>
          </a:p>
          <a:p>
            <a:r>
              <a:rPr lang="en-US" dirty="0" smtClean="0"/>
              <a:t>A nurse in a hospital ward</a:t>
            </a:r>
            <a:endParaRPr lang="ru-RU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5029200" y="1676401"/>
            <a:ext cx="38100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Function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rot="5400000">
            <a:off x="2514600" y="4038600"/>
            <a:ext cx="4572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Овал 8"/>
          <p:cNvSpPr/>
          <p:nvPr/>
        </p:nvSpPr>
        <p:spPr>
          <a:xfrm flipV="1">
            <a:off x="5029200" y="2438400"/>
            <a:ext cx="76200" cy="762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 flipV="1">
            <a:off x="5029200" y="3352800"/>
            <a:ext cx="76200" cy="762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 flipV="1">
            <a:off x="5029200" y="4267200"/>
            <a:ext cx="76200" cy="762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 flipV="1">
            <a:off x="5029200" y="5334000"/>
            <a:ext cx="76200" cy="762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Functions in ESP</a:t>
            </a:r>
            <a:r>
              <a:rPr lang="uk-UA" b="1" dirty="0" smtClean="0"/>
              <a:t>: </a:t>
            </a:r>
            <a:r>
              <a:rPr lang="en-US" b="1" dirty="0" smtClean="0"/>
              <a:t>discussion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think functions are more important in ESP than in general English</a:t>
            </a:r>
            <a:r>
              <a:rPr lang="uk-UA" dirty="0" smtClean="0"/>
              <a:t>? </a:t>
            </a:r>
            <a:r>
              <a:rPr lang="en-US" dirty="0" smtClean="0"/>
              <a:t>Why</a:t>
            </a:r>
            <a:r>
              <a:rPr lang="uk-UA" dirty="0" smtClean="0"/>
              <a:t>? </a:t>
            </a:r>
            <a:r>
              <a:rPr lang="en-US" dirty="0" smtClean="0"/>
              <a:t>Why </a:t>
            </a:r>
            <a:r>
              <a:rPr lang="en-US" dirty="0" smtClean="0"/>
              <a:t>not</a:t>
            </a:r>
            <a:r>
              <a:rPr lang="uk-UA" dirty="0" smtClean="0"/>
              <a:t>?</a:t>
            </a:r>
          </a:p>
          <a:p>
            <a:endParaRPr lang="en-US" dirty="0" smtClean="0"/>
          </a:p>
          <a:p>
            <a:r>
              <a:rPr lang="en-US" dirty="0" smtClean="0"/>
              <a:t>What is the connection between the two focuses(focus on form</a:t>
            </a:r>
            <a:r>
              <a:rPr lang="uk-UA" dirty="0" smtClean="0"/>
              <a:t>,</a:t>
            </a:r>
            <a:r>
              <a:rPr lang="en-US" dirty="0" smtClean="0"/>
              <a:t>focus on function</a:t>
            </a:r>
            <a:r>
              <a:rPr lang="uk-UA" dirty="0" smtClean="0"/>
              <a:t>) </a:t>
            </a:r>
            <a:r>
              <a:rPr lang="en-US" dirty="0" smtClean="0"/>
              <a:t>and </a:t>
            </a:r>
            <a:r>
              <a:rPr lang="en-US" dirty="0" smtClean="0"/>
              <a:t>the two approaches ”English  for” and “English through”</a:t>
            </a:r>
            <a:r>
              <a:rPr lang="uk-UA" dirty="0" smtClean="0"/>
              <a:t>?</a:t>
            </a:r>
            <a:endParaRPr lang="en-US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Example</a:t>
            </a:r>
            <a:r>
              <a:rPr lang="uk-UA" b="1" dirty="0" smtClean="0"/>
              <a:t>: </a:t>
            </a:r>
            <a:r>
              <a:rPr lang="en-US" b="1" dirty="0" smtClean="0"/>
              <a:t>”</a:t>
            </a:r>
            <a:r>
              <a:rPr lang="en-US" b="1" dirty="0" smtClean="0"/>
              <a:t>English for Computer Studies”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2800" i="1" dirty="0" smtClean="0"/>
              <a:t>Look </a:t>
            </a:r>
            <a:r>
              <a:rPr lang="en-US" sz="2800" i="1" dirty="0" smtClean="0"/>
              <a:t>at the example of a lesson from the </a:t>
            </a:r>
            <a:r>
              <a:rPr lang="en-US" sz="2800" i="1" dirty="0" smtClean="0"/>
              <a:t>course</a:t>
            </a:r>
            <a:r>
              <a:rPr lang="uk-UA" sz="2800" i="1" dirty="0" smtClean="0"/>
              <a:t>. </a:t>
            </a:r>
            <a:r>
              <a:rPr lang="en-US" sz="2800" i="1" dirty="0" smtClean="0"/>
              <a:t>Answer </a:t>
            </a:r>
            <a:r>
              <a:rPr lang="en-US" sz="2800" i="1" dirty="0" smtClean="0"/>
              <a:t>these questions</a:t>
            </a:r>
            <a:r>
              <a:rPr lang="uk-UA" sz="2800" i="1" dirty="0" smtClean="0"/>
              <a:t>:</a:t>
            </a:r>
            <a:r>
              <a:rPr lang="en-US" sz="2800" i="1" dirty="0" smtClean="0"/>
              <a:t> </a:t>
            </a:r>
          </a:p>
          <a:p>
            <a:r>
              <a:rPr lang="en-US" sz="2800" dirty="0" smtClean="0"/>
              <a:t>What functions do you think the writer wanted to focus on</a:t>
            </a:r>
            <a:r>
              <a:rPr lang="uk-UA" sz="2800" dirty="0" smtClean="0"/>
              <a:t>?</a:t>
            </a:r>
            <a:endParaRPr lang="en-US" sz="2800" dirty="0" smtClean="0"/>
          </a:p>
          <a:p>
            <a:r>
              <a:rPr lang="en-US" sz="2800" dirty="0" smtClean="0"/>
              <a:t>What are some exponents of those functions</a:t>
            </a:r>
            <a:r>
              <a:rPr lang="uk-UA" sz="2800" dirty="0" smtClean="0"/>
              <a:t>?</a:t>
            </a:r>
            <a:r>
              <a:rPr lang="en-US" sz="2800" dirty="0" smtClean="0"/>
              <a:t> Is  this a good functional language</a:t>
            </a:r>
            <a:r>
              <a:rPr lang="uk-UA" sz="2800" dirty="0" smtClean="0"/>
              <a:t>?</a:t>
            </a:r>
            <a:endParaRPr lang="en-US" sz="2800" dirty="0" smtClean="0"/>
          </a:p>
          <a:p>
            <a:r>
              <a:rPr lang="en-US" sz="2800" dirty="0" smtClean="0"/>
              <a:t>What approach is applied here</a:t>
            </a:r>
            <a:r>
              <a:rPr lang="uk-UA" sz="2800" dirty="0" smtClean="0"/>
              <a:t>?</a:t>
            </a:r>
            <a:endParaRPr lang="ru-RU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Teaching  functions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4000" i="1" dirty="0" smtClean="0"/>
              <a:t>Stages in a speaking lesson</a:t>
            </a:r>
          </a:p>
          <a:p>
            <a:r>
              <a:rPr lang="en-US" dirty="0" smtClean="0"/>
              <a:t>Look at the following stages of a typical lesson to teach and </a:t>
            </a:r>
            <a:r>
              <a:rPr lang="en-US" dirty="0" err="1" smtClean="0"/>
              <a:t>practise</a:t>
            </a:r>
            <a:r>
              <a:rPr lang="en-US" dirty="0" smtClean="0"/>
              <a:t> some functional language for spoken English.</a:t>
            </a:r>
          </a:p>
          <a:p>
            <a:r>
              <a:rPr lang="en-US" dirty="0" smtClean="0"/>
              <a:t>  Put the stages of a lesson  in the most logical order by writing a </a:t>
            </a:r>
            <a:r>
              <a:rPr lang="en-US" dirty="0" smtClean="0"/>
              <a:t>number</a:t>
            </a:r>
            <a:r>
              <a:rPr lang="uk-UA" dirty="0" smtClean="0"/>
              <a:t> (</a:t>
            </a:r>
            <a:r>
              <a:rPr lang="uk-UA" dirty="0" smtClean="0"/>
              <a:t>1-6) </a:t>
            </a:r>
            <a:r>
              <a:rPr lang="en-US" dirty="0" smtClean="0"/>
              <a:t>in the first column.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Conclusions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i="1" dirty="0" smtClean="0"/>
              <a:t>Form</a:t>
            </a:r>
            <a:r>
              <a:rPr lang="en-US" dirty="0" smtClean="0"/>
              <a:t> refers to the words and sentences we use</a:t>
            </a:r>
            <a:r>
              <a:rPr lang="uk-UA" dirty="0" smtClean="0"/>
              <a:t>, </a:t>
            </a:r>
            <a:r>
              <a:rPr lang="en-US" dirty="0" smtClean="0"/>
              <a:t>including </a:t>
            </a:r>
            <a:r>
              <a:rPr lang="en-US" dirty="0" smtClean="0"/>
              <a:t>their spelling</a:t>
            </a:r>
            <a:r>
              <a:rPr lang="uk-UA" dirty="0" smtClean="0"/>
              <a:t>, </a:t>
            </a:r>
            <a:r>
              <a:rPr lang="en-US" dirty="0" smtClean="0"/>
              <a:t>punctuation</a:t>
            </a:r>
            <a:r>
              <a:rPr lang="uk-UA" dirty="0" smtClean="0"/>
              <a:t>, </a:t>
            </a:r>
            <a:r>
              <a:rPr lang="en-US" dirty="0" smtClean="0"/>
              <a:t>pronunciation </a:t>
            </a:r>
            <a:r>
              <a:rPr lang="en-US" dirty="0" smtClean="0"/>
              <a:t>and </a:t>
            </a:r>
            <a:r>
              <a:rPr lang="en-US" dirty="0" smtClean="0"/>
              <a:t>grammar.</a:t>
            </a:r>
            <a:endParaRPr lang="en-US" dirty="0" smtClean="0"/>
          </a:p>
          <a:p>
            <a:r>
              <a:rPr lang="en-US" i="1" dirty="0" smtClean="0"/>
              <a:t>Functions</a:t>
            </a:r>
            <a:r>
              <a:rPr lang="en-US" dirty="0" smtClean="0"/>
              <a:t> are our reasons for using language.</a:t>
            </a:r>
          </a:p>
          <a:p>
            <a:r>
              <a:rPr lang="en-US" i="1" dirty="0" smtClean="0"/>
              <a:t>Exponents</a:t>
            </a:r>
            <a:r>
              <a:rPr lang="en-US" dirty="0" smtClean="0"/>
              <a:t> are examples of phrases for each function. </a:t>
            </a:r>
          </a:p>
          <a:p>
            <a:r>
              <a:rPr lang="en-US" dirty="0" smtClean="0"/>
              <a:t>These terms are interconnected and very important in teaching ESP.</a:t>
            </a:r>
          </a:p>
          <a:p>
            <a:r>
              <a:rPr lang="en-US" dirty="0" smtClean="0"/>
              <a:t> Teaching functional language can be performed through logical steps presenting and </a:t>
            </a:r>
            <a:r>
              <a:rPr lang="en-US" dirty="0" err="1" smtClean="0"/>
              <a:t>practising</a:t>
            </a:r>
            <a:r>
              <a:rPr lang="en-US" dirty="0" smtClean="0"/>
              <a:t> the material. 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</TotalTime>
  <Words>403</Words>
  <PresentationFormat>Экран (4:3)</PresentationFormat>
  <Paragraphs>47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Office Theme</vt:lpstr>
      <vt:lpstr>The Language of ESP: functions, exponents, chunks</vt:lpstr>
      <vt:lpstr>WHAT DO THEY MEAN? WHAT IS THE CONNECTION BETWEEN THEM?</vt:lpstr>
      <vt:lpstr>Functions and exponents:  identifying functions. Look at these exponents. Choose a suitable name for the function</vt:lpstr>
      <vt:lpstr>The importance of context Exponent “It’s very cold here”</vt:lpstr>
      <vt:lpstr>Functions in ESP: discussion</vt:lpstr>
      <vt:lpstr>Example: ”English for Computer Studies”</vt:lpstr>
      <vt:lpstr>Teaching  functions </vt:lpstr>
      <vt:lpstr>Conclusions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Language of ESP:functions </dc:title>
  <dc:creator>Ирина</dc:creator>
  <cp:lastModifiedBy>Ирина</cp:lastModifiedBy>
  <cp:revision>32</cp:revision>
  <dcterms:created xsi:type="dcterms:W3CDTF">2017-11-29T20:39:01Z</dcterms:created>
  <dcterms:modified xsi:type="dcterms:W3CDTF">2017-12-06T10:08:07Z</dcterms:modified>
</cp:coreProperties>
</file>